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1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1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notesSlides/notesSlide16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notesSlides/notesSlide17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0.xml" ContentType="application/vnd.openxmlformats-officedocument.themeOverride+xml"/>
  <Override PartName="/ppt/notesSlides/notesSlide18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1.xml" ContentType="application/vnd.openxmlformats-officedocument.themeOverr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2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3.xml" ContentType="application/vnd.openxmlformats-officedocument.themeOverr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4.xml" ContentType="application/vnd.openxmlformats-officedocument.themeOverride+xml"/>
  <Override PartName="/ppt/notesSlides/notesSlide20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15.xml" ContentType="application/vnd.openxmlformats-officedocument.themeOverr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theme/themeOverride16.xml" ContentType="application/vnd.openxmlformats-officedocument.themeOverr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theme/themeOverride17.xml" ContentType="application/vnd.openxmlformats-officedocument.themeOverrid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theme/themeOverride18.xml" ContentType="application/vnd.openxmlformats-officedocument.themeOverride+xml"/>
  <Override PartName="/ppt/notesSlides/notesSlide21.xml" ContentType="application/vnd.openxmlformats-officedocument.presentationml.notesSlid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theme/themeOverride19.xml" ContentType="application/vnd.openxmlformats-officedocument.themeOverrid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theme/themeOverride20.xml" ContentType="application/vnd.openxmlformats-officedocument.themeOverr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drawings/drawing1.xml" ContentType="application/vnd.openxmlformats-officedocument.drawingml.chartshapes+xml"/>
  <Override PartName="/ppt/notesSlides/notesSlide26.xml" ContentType="application/vnd.openxmlformats-officedocument.presentationml.notesSlid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drawings/drawing2.xml" ContentType="application/vnd.openxmlformats-officedocument.drawingml.chartshapes+xml"/>
  <Override PartName="/ppt/notesSlides/notesSlide2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  <p:sldMasterId id="2147483681" r:id="rId3"/>
  </p:sldMasterIdLst>
  <p:notesMasterIdLst>
    <p:notesMasterId r:id="rId48"/>
  </p:notesMasterIdLst>
  <p:handoutMasterIdLst>
    <p:handoutMasterId r:id="rId49"/>
  </p:handoutMasterIdLst>
  <p:sldIdLst>
    <p:sldId id="273" r:id="rId4"/>
    <p:sldId id="324" r:id="rId5"/>
    <p:sldId id="356" r:id="rId6"/>
    <p:sldId id="357" r:id="rId7"/>
    <p:sldId id="361" r:id="rId8"/>
    <p:sldId id="382" r:id="rId9"/>
    <p:sldId id="326" r:id="rId10"/>
    <p:sldId id="333" r:id="rId11"/>
    <p:sldId id="332" r:id="rId12"/>
    <p:sldId id="334" r:id="rId13"/>
    <p:sldId id="362" r:id="rId14"/>
    <p:sldId id="352" r:id="rId15"/>
    <p:sldId id="335" r:id="rId16"/>
    <p:sldId id="353" r:id="rId17"/>
    <p:sldId id="354" r:id="rId18"/>
    <p:sldId id="355" r:id="rId19"/>
    <p:sldId id="322" r:id="rId20"/>
    <p:sldId id="336" r:id="rId21"/>
    <p:sldId id="337" r:id="rId22"/>
    <p:sldId id="338" r:id="rId23"/>
    <p:sldId id="341" r:id="rId24"/>
    <p:sldId id="342" r:id="rId25"/>
    <p:sldId id="347" r:id="rId26"/>
    <p:sldId id="351" r:id="rId27"/>
    <p:sldId id="339" r:id="rId28"/>
    <p:sldId id="343" r:id="rId29"/>
    <p:sldId id="345" r:id="rId30"/>
    <p:sldId id="383" r:id="rId31"/>
    <p:sldId id="364" r:id="rId32"/>
    <p:sldId id="369" r:id="rId33"/>
    <p:sldId id="381" r:id="rId34"/>
    <p:sldId id="370" r:id="rId35"/>
    <p:sldId id="363" r:id="rId36"/>
    <p:sldId id="365" r:id="rId37"/>
    <p:sldId id="366" r:id="rId38"/>
    <p:sldId id="367" r:id="rId39"/>
    <p:sldId id="371" r:id="rId40"/>
    <p:sldId id="372" r:id="rId41"/>
    <p:sldId id="380" r:id="rId42"/>
    <p:sldId id="373" r:id="rId43"/>
    <p:sldId id="374" r:id="rId44"/>
    <p:sldId id="375" r:id="rId45"/>
    <p:sldId id="377" r:id="rId46"/>
    <p:sldId id="376" r:id="rId4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CC00"/>
    <a:srgbClr val="FFFFFF"/>
    <a:srgbClr val="97FFC6"/>
    <a:srgbClr val="DBBBEF"/>
    <a:srgbClr val="B778DE"/>
    <a:srgbClr val="122D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42303" autoAdjust="0"/>
  </p:normalViewPr>
  <p:slideViewPr>
    <p:cSldViewPr>
      <p:cViewPr varScale="1">
        <p:scale>
          <a:sx n="45" d="100"/>
          <a:sy n="45" d="100"/>
        </p:scale>
        <p:origin x="1458" y="4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400" d="100"/>
        <a:sy n="400" d="100"/>
      </p:scale>
      <p:origin x="0" y="0"/>
    </p:cViewPr>
  </p:notesTextViewPr>
  <p:notesViewPr>
    <p:cSldViewPr>
      <p:cViewPr varScale="1">
        <p:scale>
          <a:sx n="38" d="100"/>
          <a:sy n="38" d="100"/>
        </p:scale>
        <p:origin x="1646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5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6.xml"/><Relationship Id="rId2" Type="http://schemas.microsoft.com/office/2011/relationships/chartColorStyle" Target="colors16.xml"/><Relationship Id="rId1" Type="http://schemas.microsoft.com/office/2011/relationships/chartStyle" Target="style16.xml"/><Relationship Id="rId4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7.xml"/><Relationship Id="rId2" Type="http://schemas.microsoft.com/office/2011/relationships/chartColorStyle" Target="colors17.xml"/><Relationship Id="rId1" Type="http://schemas.microsoft.com/office/2011/relationships/chartStyle" Target="style17.xml"/><Relationship Id="rId4" Type="http://schemas.openxmlformats.org/officeDocument/2006/relationships/package" Target="../embeddings/Microsoft_Excel_Worksheet16.xlsx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8.xml"/><Relationship Id="rId2" Type="http://schemas.microsoft.com/office/2011/relationships/chartColorStyle" Target="colors18.xml"/><Relationship Id="rId1" Type="http://schemas.microsoft.com/office/2011/relationships/chartStyle" Target="style18.xml"/><Relationship Id="rId4" Type="http://schemas.openxmlformats.org/officeDocument/2006/relationships/package" Target="../embeddings/Microsoft_Excel_Worksheet17.xlsx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9.xml"/><Relationship Id="rId2" Type="http://schemas.microsoft.com/office/2011/relationships/chartColorStyle" Target="colors19.xml"/><Relationship Id="rId1" Type="http://schemas.microsoft.com/office/2011/relationships/chartStyle" Target="style19.xml"/><Relationship Id="rId4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0.xml"/><Relationship Id="rId2" Type="http://schemas.microsoft.com/office/2011/relationships/chartColorStyle" Target="colors20.xml"/><Relationship Id="rId1" Type="http://schemas.microsoft.com/office/2011/relationships/chartStyle" Target="style20.xml"/><Relationship Id="rId4" Type="http://schemas.openxmlformats.org/officeDocument/2006/relationships/package" Target="../embeddings/Microsoft_Excel_Worksheet19.xlsx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\\hsf16\compliance\01-Risk\06-Other\06-Financial_Institutions\12-ABAC\Apresenta&#231;&#227;o%20de%20Projeto\Pasta1.xlsx" TargetMode="External"/><Relationship Id="rId2" Type="http://schemas.microsoft.com/office/2011/relationships/chartColorStyle" Target="colors21.xml"/><Relationship Id="rId1" Type="http://schemas.microsoft.com/office/2011/relationships/chartStyle" Target="style21.xml"/><Relationship Id="rId4" Type="http://schemas.openxmlformats.org/officeDocument/2006/relationships/chartUserShapes" Target="../drawings/drawing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file:///\\hsf16\compliance\01-Risk\06-Other\06-Financial_Institutions\12-ABAC\Apresenta&#231;&#227;o%20de%20Projeto\Pasta1.xlsx" TargetMode="External"/><Relationship Id="rId2" Type="http://schemas.microsoft.com/office/2011/relationships/chartColorStyle" Target="colors22.xml"/><Relationship Id="rId1" Type="http://schemas.microsoft.com/office/2011/relationships/chartStyle" Target="style22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40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Planilha1!$B$1</c:f>
              <c:strCache>
                <c:ptCount val="1"/>
                <c:pt idx="0">
                  <c:v>Coluna1</c:v>
                </c:pt>
              </c:strCache>
            </c:strRef>
          </c:tx>
          <c:dPt>
            <c:idx val="0"/>
            <c:bubble3D val="0"/>
            <c:spPr>
              <a:solidFill>
                <a:srgbClr val="0000FF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829B-4B8B-B728-6CCFC62F75E8}"/>
              </c:ext>
            </c:extLst>
          </c:dPt>
          <c:dPt>
            <c:idx val="1"/>
            <c:bubble3D val="0"/>
            <c:explosion val="16"/>
            <c:spPr>
              <a:solidFill>
                <a:schemeClr val="tx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829B-4B8B-B728-6CCFC62F75E8}"/>
              </c:ext>
            </c:extLst>
          </c:dPt>
          <c:dLbls>
            <c:dLbl>
              <c:idx val="0"/>
              <c:layout>
                <c:manualLayout>
                  <c:x val="-0.22943956276399083"/>
                  <c:y val="-0.18786545784156786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29B-4B8B-B728-6CCFC62F75E8}"/>
                </c:ext>
              </c:extLst>
            </c:dLbl>
            <c:dLbl>
              <c:idx val="1"/>
              <c:layout>
                <c:manualLayout>
                  <c:x val="0.14390419432809445"/>
                  <c:y val="0.1084628391375579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29B-4B8B-B728-6CCFC62F75E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Planilha1!$A$2:$A$3</c:f>
              <c:strCache>
                <c:ptCount val="2"/>
                <c:pt idx="0">
                  <c:v>Sim</c:v>
                </c:pt>
                <c:pt idx="1">
                  <c:v>Não</c:v>
                </c:pt>
              </c:strCache>
            </c:strRef>
          </c:cat>
          <c:val>
            <c:numRef>
              <c:f>Planilha1!$B$2:$B$3</c:f>
              <c:numCache>
                <c:formatCode>General</c:formatCode>
                <c:ptCount val="2"/>
                <c:pt idx="0">
                  <c:v>41</c:v>
                </c:pt>
                <c:pt idx="1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29B-4B8B-B728-6CCFC62F75E8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40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Planilha1!$B$1</c:f>
              <c:strCache>
                <c:ptCount val="1"/>
                <c:pt idx="0">
                  <c:v>Coluna1</c:v>
                </c:pt>
              </c:strCache>
            </c:strRef>
          </c:tx>
          <c:explosion val="7"/>
          <c:dPt>
            <c:idx val="0"/>
            <c:bubble3D val="0"/>
            <c:spPr>
              <a:solidFill>
                <a:srgbClr val="0000FF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8650-470B-8055-C4DCFF89379A}"/>
              </c:ext>
            </c:extLst>
          </c:dPt>
          <c:dPt>
            <c:idx val="1"/>
            <c:bubble3D val="0"/>
            <c:explosion val="20"/>
            <c:spPr>
              <a:solidFill>
                <a:schemeClr val="accent4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8650-470B-8055-C4DCFF89379A}"/>
              </c:ext>
            </c:extLst>
          </c:dPt>
          <c:dLbls>
            <c:dLbl>
              <c:idx val="0"/>
              <c:layout>
                <c:manualLayout>
                  <c:x val="0.12597806592918248"/>
                  <c:y val="0.1442098348348348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853257927249705"/>
                      <c:h val="0.3170232732732732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8650-470B-8055-C4DCFF89379A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4-8650-470B-8055-C4DCFF89379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Planilha1!$A$2:$A$3</c:f>
              <c:strCache>
                <c:ptCount val="2"/>
                <c:pt idx="0">
                  <c:v>Terceirizada</c:v>
                </c:pt>
                <c:pt idx="1">
                  <c:v>Própria</c:v>
                </c:pt>
              </c:strCache>
            </c:strRef>
          </c:cat>
          <c:val>
            <c:numRef>
              <c:f>Planilha1!$B$2:$B$3</c:f>
              <c:numCache>
                <c:formatCode>General</c:formatCode>
                <c:ptCount val="2"/>
                <c:pt idx="0">
                  <c:v>6</c:v>
                </c:pt>
                <c:pt idx="1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650-470B-8055-C4DCFF89379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40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095942076863781"/>
          <c:y val="8.6336336336336333E-2"/>
          <c:w val="0.79808115846272432"/>
          <c:h val="0.7701201201201201"/>
        </c:manualLayout>
      </c:layout>
      <c:pie3DChart>
        <c:varyColors val="1"/>
        <c:ser>
          <c:idx val="0"/>
          <c:order val="0"/>
          <c:tx>
            <c:strRef>
              <c:f>Planilha1!$B$1</c:f>
              <c:strCache>
                <c:ptCount val="1"/>
                <c:pt idx="0">
                  <c:v>Coluna1</c:v>
                </c:pt>
              </c:strCache>
            </c:strRef>
          </c:tx>
          <c:dPt>
            <c:idx val="0"/>
            <c:bubble3D val="0"/>
            <c:explosion val="28"/>
            <c:spPr>
              <a:solidFill>
                <a:srgbClr val="0000FF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0F9A-45DA-962F-0DD44B8B35EB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0F9A-45DA-962F-0DD44B8B35EB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0F9A-45DA-962F-0DD44B8B35E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Planilha1!$A$2:$A$3</c:f>
              <c:strCache>
                <c:ptCount val="2"/>
                <c:pt idx="0">
                  <c:v>Sim</c:v>
                </c:pt>
                <c:pt idx="1">
                  <c:v>Não</c:v>
                </c:pt>
              </c:strCache>
            </c:strRef>
          </c:cat>
          <c:val>
            <c:numRef>
              <c:f>Planilha1!$B$2:$B$3</c:f>
              <c:numCache>
                <c:formatCode>General</c:formatCode>
                <c:ptCount val="2"/>
                <c:pt idx="0">
                  <c:v>42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F9A-45DA-962F-0DD44B8B35E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40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Planilha1!$B$1</c:f>
              <c:strCache>
                <c:ptCount val="1"/>
                <c:pt idx="0">
                  <c:v>Coluna1</c:v>
                </c:pt>
              </c:strCache>
            </c:strRef>
          </c:tx>
          <c:explosion val="17"/>
          <c:dPt>
            <c:idx val="0"/>
            <c:bubble3D val="0"/>
            <c:spPr>
              <a:solidFill>
                <a:srgbClr val="0000FF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F8A6-491E-9F2A-11945F24ED7D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F8A6-491E-9F2A-11945F24ED7D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F8A6-491E-9F2A-11945F24ED7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Planilha1!$A$2:$A$3</c:f>
              <c:strCache>
                <c:ptCount val="2"/>
                <c:pt idx="0">
                  <c:v>Sim</c:v>
                </c:pt>
                <c:pt idx="1">
                  <c:v>Não</c:v>
                </c:pt>
              </c:strCache>
            </c:strRef>
          </c:cat>
          <c:val>
            <c:numRef>
              <c:f>Planilha1!$B$2:$B$3</c:f>
              <c:numCache>
                <c:formatCode>General</c:formatCode>
                <c:ptCount val="2"/>
                <c:pt idx="0">
                  <c:v>32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8A6-491E-9F2A-11945F24ED7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40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Planilha1!$B$1</c:f>
              <c:strCache>
                <c:ptCount val="1"/>
                <c:pt idx="0">
                  <c:v>Coluna1</c:v>
                </c:pt>
              </c:strCache>
            </c:strRef>
          </c:tx>
          <c:dPt>
            <c:idx val="0"/>
            <c:bubble3D val="0"/>
            <c:explosion val="19"/>
            <c:spPr>
              <a:solidFill>
                <a:schemeClr val="accent4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D6BD-41BA-9485-0D45E3B8877D}"/>
              </c:ext>
            </c:extLst>
          </c:dPt>
          <c:dPt>
            <c:idx val="1"/>
            <c:bubble3D val="0"/>
            <c:explosion val="32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D6BD-41BA-9485-0D45E3B8877D}"/>
              </c:ext>
            </c:extLst>
          </c:dPt>
          <c:dPt>
            <c:idx val="2"/>
            <c:bubble3D val="0"/>
            <c:explosion val="9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D6BD-41BA-9485-0D45E3B8877D}"/>
              </c:ext>
            </c:extLst>
          </c:dPt>
          <c:dPt>
            <c:idx val="3"/>
            <c:bubble3D val="0"/>
            <c:explosion val="3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D6BD-41BA-9485-0D45E3B8877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D6BD-41BA-9485-0D45E3B8877D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D6BD-41BA-9485-0D45E3B8877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Planilha1!$A$2:$A$6</c:f>
              <c:strCache>
                <c:ptCount val="5"/>
                <c:pt idx="0">
                  <c:v>1 a 5</c:v>
                </c:pt>
                <c:pt idx="1">
                  <c:v>6 a 10</c:v>
                </c:pt>
                <c:pt idx="2">
                  <c:v>11 a 15</c:v>
                </c:pt>
                <c:pt idx="3">
                  <c:v>16 a 35</c:v>
                </c:pt>
                <c:pt idx="4">
                  <c:v>Acima de 35</c:v>
                </c:pt>
              </c:strCache>
            </c:strRef>
          </c:cat>
          <c:val>
            <c:numRef>
              <c:f>Planilha1!$B$2:$B$6</c:f>
              <c:numCache>
                <c:formatCode>General</c:formatCode>
                <c:ptCount val="5"/>
                <c:pt idx="0">
                  <c:v>31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6BD-41BA-9485-0D45E3B8877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40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Planilha1!$B$1</c:f>
              <c:strCache>
                <c:ptCount val="1"/>
                <c:pt idx="0">
                  <c:v>Coluna1</c:v>
                </c:pt>
              </c:strCache>
            </c:strRef>
          </c:tx>
          <c:explosion val="10"/>
          <c:dPt>
            <c:idx val="0"/>
            <c:bubble3D val="0"/>
            <c:spPr>
              <a:solidFill>
                <a:schemeClr val="accent4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58E1-4CF6-907F-2932BE3459A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58E1-4CF6-907F-2932BE3459A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58E1-4CF6-907F-2932BE3459A9}"/>
              </c:ext>
            </c:extLst>
          </c:dPt>
          <c:dPt>
            <c:idx val="3"/>
            <c:bubble3D val="0"/>
            <c:explosion val="15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58E1-4CF6-907F-2932BE3459A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58E1-4CF6-907F-2932BE3459A9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58E1-4CF6-907F-2932BE3459A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Planilha1!$A$2:$A$6</c:f>
              <c:strCache>
                <c:ptCount val="5"/>
                <c:pt idx="0">
                  <c:v>1 a 5</c:v>
                </c:pt>
                <c:pt idx="1">
                  <c:v>6 a 10</c:v>
                </c:pt>
                <c:pt idx="2">
                  <c:v>11 a 15</c:v>
                </c:pt>
                <c:pt idx="3">
                  <c:v>16 a 25</c:v>
                </c:pt>
                <c:pt idx="4">
                  <c:v>Acima de 25</c:v>
                </c:pt>
              </c:strCache>
            </c:strRef>
          </c:cat>
          <c:val>
            <c:numRef>
              <c:f>Planilha1!$B$2:$B$6</c:f>
              <c:numCache>
                <c:formatCode>General</c:formatCode>
                <c:ptCount val="5"/>
                <c:pt idx="0">
                  <c:v>25</c:v>
                </c:pt>
                <c:pt idx="1">
                  <c:v>9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8E1-4CF6-907F-2932BE3459A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40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Planilha1!$B$1</c:f>
              <c:strCache>
                <c:ptCount val="1"/>
                <c:pt idx="0">
                  <c:v>Coluna1</c:v>
                </c:pt>
              </c:strCache>
            </c:strRef>
          </c:tx>
          <c:dPt>
            <c:idx val="0"/>
            <c:bubble3D val="0"/>
            <c:explosion val="18"/>
            <c:spPr>
              <a:solidFill>
                <a:srgbClr val="0000FF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76D9-441D-B3A0-2FB29005CA13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76D9-441D-B3A0-2FB29005CA13}"/>
              </c:ext>
            </c:extLst>
          </c:dPt>
          <c:dLbls>
            <c:dLbl>
              <c:idx val="1"/>
              <c:layout>
                <c:manualLayout>
                  <c:x val="-0.12133305205264011"/>
                  <c:y val="0.1155081053714263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6D9-441D-B3A0-2FB29005CA13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4-76D9-441D-B3A0-2FB29005CA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Planilha1!$A$2:$A$3</c:f>
              <c:strCache>
                <c:ptCount val="2"/>
                <c:pt idx="0">
                  <c:v>Sim</c:v>
                </c:pt>
                <c:pt idx="1">
                  <c:v>Não</c:v>
                </c:pt>
              </c:strCache>
            </c:strRef>
          </c:cat>
          <c:val>
            <c:numRef>
              <c:f>Planilha1!$B$2:$B$3</c:f>
              <c:numCache>
                <c:formatCode>General</c:formatCode>
                <c:ptCount val="2"/>
                <c:pt idx="0">
                  <c:v>37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6D9-441D-B3A0-2FB29005CA13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40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Planilha1!$B$1</c:f>
              <c:strCache>
                <c:ptCount val="1"/>
                <c:pt idx="0">
                  <c:v>Coluna1</c:v>
                </c:pt>
              </c:strCache>
            </c:strRef>
          </c:tx>
          <c:spPr>
            <a:solidFill>
              <a:schemeClr val="tx1">
                <a:lumMod val="75000"/>
              </a:schemeClr>
            </a:solidFill>
          </c:spPr>
          <c:explosion val="3"/>
          <c:dPt>
            <c:idx val="0"/>
            <c:bubble3D val="0"/>
            <c:spPr>
              <a:solidFill>
                <a:srgbClr val="0000FF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FDC-40AC-ABEA-568C99CB702C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FDC-40AC-ABEA-568C99CB702C}"/>
              </c:ext>
            </c:extLst>
          </c:dPt>
          <c:dLbls>
            <c:dLbl>
              <c:idx val="1"/>
              <c:layout>
                <c:manualLayout>
                  <c:x val="-0.17183267261314833"/>
                  <c:y val="7.865990990990991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FDC-40AC-ABEA-568C99CB702C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4-BFDC-40AC-ABEA-568C99CB702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Planilha1!$A$2:$A$3</c:f>
              <c:strCache>
                <c:ptCount val="2"/>
                <c:pt idx="0">
                  <c:v>Sim</c:v>
                </c:pt>
                <c:pt idx="1">
                  <c:v>Não</c:v>
                </c:pt>
              </c:strCache>
            </c:strRef>
          </c:cat>
          <c:val>
            <c:numRef>
              <c:f>Planilha1!$B$2:$B$3</c:f>
              <c:numCache>
                <c:formatCode>General</c:formatCode>
                <c:ptCount val="2"/>
                <c:pt idx="0">
                  <c:v>32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FDC-40AC-ABEA-568C99CB702C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40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Planilha1!$B$1</c:f>
              <c:strCache>
                <c:ptCount val="1"/>
                <c:pt idx="0">
                  <c:v>Coluna1</c:v>
                </c:pt>
              </c:strCache>
            </c:strRef>
          </c:tx>
          <c:dPt>
            <c:idx val="0"/>
            <c:bubble3D val="0"/>
            <c:spPr>
              <a:solidFill>
                <a:srgbClr val="0000FF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2DB-40EF-83EC-117F1B12E83F}"/>
              </c:ext>
            </c:extLst>
          </c:dPt>
          <c:dPt>
            <c:idx val="1"/>
            <c:bubble3D val="0"/>
            <c:explosion val="11"/>
            <c:spPr>
              <a:solidFill>
                <a:schemeClr val="tx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2DB-40EF-83EC-117F1B12E83F}"/>
              </c:ext>
            </c:extLst>
          </c:dPt>
          <c:dLbls>
            <c:dLbl>
              <c:idx val="0"/>
              <c:layout>
                <c:manualLayout>
                  <c:x val="-0.19787990459688876"/>
                  <c:y val="6.930870528274636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2DB-40EF-83EC-117F1B12E83F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4-A2DB-40EF-83EC-117F1B12E83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Planilha1!$A$2:$A$3</c:f>
              <c:strCache>
                <c:ptCount val="2"/>
                <c:pt idx="0">
                  <c:v>Sim</c:v>
                </c:pt>
                <c:pt idx="1">
                  <c:v>Não</c:v>
                </c:pt>
              </c:strCache>
            </c:strRef>
          </c:cat>
          <c:val>
            <c:numRef>
              <c:f>Planilha1!$B$2:$B$3</c:f>
              <c:numCache>
                <c:formatCode>General</c:formatCode>
                <c:ptCount val="2"/>
                <c:pt idx="0">
                  <c:v>17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2DB-40EF-83EC-117F1B12E83F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40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095942076863781"/>
          <c:y val="0.21505255255255259"/>
          <c:w val="0.79808115846272432"/>
          <c:h val="0.7701201201201201"/>
        </c:manualLayout>
      </c:layout>
      <c:pie3DChart>
        <c:varyColors val="1"/>
        <c:ser>
          <c:idx val="0"/>
          <c:order val="0"/>
          <c:tx>
            <c:strRef>
              <c:f>Planilha1!$B$1</c:f>
              <c:strCache>
                <c:ptCount val="1"/>
                <c:pt idx="0">
                  <c:v>Coluna1</c:v>
                </c:pt>
              </c:strCache>
            </c:strRef>
          </c:tx>
          <c:spPr>
            <a:solidFill>
              <a:srgbClr val="0000FF"/>
            </a:solidFill>
          </c:spPr>
          <c:explosion val="5"/>
          <c:dPt>
            <c:idx val="0"/>
            <c:bubble3D val="0"/>
            <c:explosion val="0"/>
            <c:spPr>
              <a:solidFill>
                <a:srgbClr val="0000FF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23E3-44DC-9450-72451309A726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23E3-44DC-9450-72451309A726}"/>
              </c:ext>
            </c:extLst>
          </c:dPt>
          <c:dLbls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4-23E3-44DC-9450-72451309A72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Planilha1!$A$2:$A$3</c:f>
              <c:strCache>
                <c:ptCount val="2"/>
                <c:pt idx="0">
                  <c:v>Sim</c:v>
                </c:pt>
                <c:pt idx="1">
                  <c:v>Não</c:v>
                </c:pt>
              </c:strCache>
            </c:strRef>
          </c:cat>
          <c:val>
            <c:numRef>
              <c:f>Planilha1!$B$2:$B$3</c:f>
              <c:numCache>
                <c:formatCode>General</c:formatCode>
                <c:ptCount val="2"/>
                <c:pt idx="0">
                  <c:v>21</c:v>
                </c:pt>
                <c:pt idx="1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3E3-44DC-9450-72451309A726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40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6565478641868112"/>
          <c:y val="4.2600945372002694E-3"/>
          <c:w val="0.40883848643996284"/>
          <c:h val="0.6404372302411856"/>
        </c:manualLayout>
      </c:layout>
      <c:pie3DChart>
        <c:varyColors val="1"/>
        <c:ser>
          <c:idx val="0"/>
          <c:order val="0"/>
          <c:tx>
            <c:strRef>
              <c:f>Planilha1!$B$1</c:f>
              <c:strCache>
                <c:ptCount val="1"/>
                <c:pt idx="0">
                  <c:v>Coluna1</c:v>
                </c:pt>
              </c:strCache>
            </c:strRef>
          </c:tx>
          <c:dPt>
            <c:idx val="0"/>
            <c:bubble3D val="0"/>
            <c:explosion val="12"/>
            <c:spPr>
              <a:solidFill>
                <a:schemeClr val="accent4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9CD7-4A04-B4FA-D92A8460A32A}"/>
              </c:ext>
            </c:extLst>
          </c:dPt>
          <c:dPt>
            <c:idx val="1"/>
            <c:bubble3D val="0"/>
            <c:explosion val="1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9CD7-4A04-B4FA-D92A8460A32A}"/>
              </c:ext>
            </c:extLst>
          </c:dPt>
          <c:dPt>
            <c:idx val="2"/>
            <c:bubble3D val="0"/>
            <c:explosion val="16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9CD7-4A04-B4FA-D92A8460A32A}"/>
              </c:ext>
            </c:extLst>
          </c:dPt>
          <c:dPt>
            <c:idx val="3"/>
            <c:bubble3D val="0"/>
            <c:explosion val="12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9CD7-4A04-B4FA-D92A8460A32A}"/>
              </c:ext>
            </c:extLst>
          </c:dPt>
          <c:dPt>
            <c:idx val="4"/>
            <c:bubble3D val="0"/>
            <c:explosion val="18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9CD7-4A04-B4FA-D92A8460A32A}"/>
              </c:ext>
            </c:extLst>
          </c:dPt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7-9CD7-4A04-B4FA-D92A8460A3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Planilha1!$A$2:$A$6</c:f>
              <c:strCache>
                <c:ptCount val="5"/>
                <c:pt idx="0">
                  <c:v>Relatório Anual de Auditoria - aprovado pelo diretor indicado no Banco Central – UNICAD</c:v>
                </c:pt>
                <c:pt idx="1">
                  <c:v>Programa Anual de Auditoria - aprovado pelo diretor indicado no Banco Central – UNICAD</c:v>
                </c:pt>
                <c:pt idx="2">
                  <c:v>Comunicação formal com auditores independentes (auditoria de balanço)</c:v>
                </c:pt>
                <c:pt idx="3">
                  <c:v>Programa de Integridade (Lei Anticorrupção)</c:v>
                </c:pt>
                <c:pt idx="4">
                  <c:v>Programa de Prevenção a Lavagem de Dinheiro</c:v>
                </c:pt>
              </c:strCache>
            </c:strRef>
          </c:cat>
          <c:val>
            <c:numRef>
              <c:f>Planilha1!$B$2:$B$6</c:f>
              <c:numCache>
                <c:formatCode>General</c:formatCode>
                <c:ptCount val="5"/>
                <c:pt idx="0">
                  <c:v>27</c:v>
                </c:pt>
                <c:pt idx="1">
                  <c:v>20</c:v>
                </c:pt>
                <c:pt idx="2">
                  <c:v>28</c:v>
                </c:pt>
                <c:pt idx="3">
                  <c:v>13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9CD7-4A04-B4FA-D92A8460A32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936991469838853E-2"/>
          <c:y val="0.48367096298739631"/>
          <c:w val="0.88259328186146646"/>
          <c:h val="0.5117657457801233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40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Planilha1!$B$1</c:f>
              <c:strCache>
                <c:ptCount val="1"/>
                <c:pt idx="0">
                  <c:v>Coluna1</c:v>
                </c:pt>
              </c:strCache>
            </c:strRef>
          </c:tx>
          <c:dPt>
            <c:idx val="0"/>
            <c:bubble3D val="0"/>
            <c:explosion val="16"/>
            <c:spPr>
              <a:solidFill>
                <a:srgbClr val="0000FF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D97C-402F-81C2-1B58FEFB66DA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D97C-402F-81C2-1B58FEFB66D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Planilha1!$A$2:$A$3</c:f>
              <c:strCache>
                <c:ptCount val="2"/>
                <c:pt idx="0">
                  <c:v>Sim</c:v>
                </c:pt>
                <c:pt idx="1">
                  <c:v>Não</c:v>
                </c:pt>
              </c:strCache>
            </c:strRef>
          </c:cat>
          <c:val>
            <c:numRef>
              <c:f>Planilha1!$B$2:$B$3</c:f>
              <c:numCache>
                <c:formatCode>General</c:formatCode>
                <c:ptCount val="2"/>
                <c:pt idx="0">
                  <c:v>39</c:v>
                </c:pt>
                <c:pt idx="1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97C-402F-81C2-1B58FEFB66D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40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31577218433526816"/>
          <c:y val="1.9963139215975162E-3"/>
          <c:w val="0.40883848643996284"/>
          <c:h val="0.6404372302411856"/>
        </c:manualLayout>
      </c:layout>
      <c:pie3DChart>
        <c:varyColors val="1"/>
        <c:ser>
          <c:idx val="0"/>
          <c:order val="0"/>
          <c:tx>
            <c:strRef>
              <c:f>Planilha1!$B$1</c:f>
              <c:strCache>
                <c:ptCount val="1"/>
                <c:pt idx="0">
                  <c:v>Coluna1</c:v>
                </c:pt>
              </c:strCache>
            </c:strRef>
          </c:tx>
          <c:explosion val="8"/>
          <c:dPt>
            <c:idx val="0"/>
            <c:bubble3D val="0"/>
            <c:spPr>
              <a:solidFill>
                <a:schemeClr val="accent4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DEDD-46D7-8C29-DE492A07CF3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DEDD-46D7-8C29-DE492A07CF3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DEDD-46D7-8C29-DE492A07CF3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DEDD-46D7-8C29-DE492A07CF3A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DEDD-46D7-8C29-DE492A07CF3A}"/>
              </c:ext>
            </c:extLst>
          </c:dPt>
          <c:dLbls>
            <c:dLbl>
              <c:idx val="0"/>
              <c:layout>
                <c:manualLayout>
                  <c:x val="-3.2861275757898267E-2"/>
                  <c:y val="7.4834269650722431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EDD-46D7-8C29-DE492A07CF3A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DEDD-46D7-8C29-DE492A07CF3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Planilha1!$A$2:$A$6</c:f>
              <c:strCache>
                <c:ptCount val="5"/>
                <c:pt idx="0">
                  <c:v>Relatório Anual de Auditoria - aprovado pelo diretor indicado no Banco Central – UNICAD</c:v>
                </c:pt>
                <c:pt idx="1">
                  <c:v>Programa Anual de Auditoria - aprovado pelo diretor indicado no Banco Central – UNICAD</c:v>
                </c:pt>
                <c:pt idx="2">
                  <c:v>Comunicação formal com auditores independentes (auditoria de balanço)</c:v>
                </c:pt>
                <c:pt idx="3">
                  <c:v>Programa de Integridade (Lei Anticorrupção)</c:v>
                </c:pt>
                <c:pt idx="4">
                  <c:v>Programa de Prevenção a Lavagem de Dinheiro</c:v>
                </c:pt>
              </c:strCache>
            </c:strRef>
          </c:cat>
          <c:val>
            <c:numRef>
              <c:f>Planilha1!$B$2:$B$6</c:f>
              <c:numCache>
                <c:formatCode>General</c:formatCode>
                <c:ptCount val="5"/>
                <c:pt idx="0">
                  <c:v>6</c:v>
                </c:pt>
                <c:pt idx="1">
                  <c:v>4</c:v>
                </c:pt>
                <c:pt idx="2">
                  <c:v>19</c:v>
                </c:pt>
                <c:pt idx="3">
                  <c:v>17</c:v>
                </c:pt>
                <c:pt idx="4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EDD-46D7-8C29-DE492A07CF3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9651505972312054E-2"/>
          <c:y val="0.50630569817910998"/>
          <c:w val="0.92069681749585897"/>
          <c:h val="0.4936943018208900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[Pasta1.xlsx]Gráfico!Tabela dinâmica1</c:name>
    <c:fmtId val="-1"/>
  </c:pivotSource>
  <c:chart>
    <c:autoTitleDeleted val="1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rgbClr val="00B050"/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rgbClr val="FF0000"/>
          </a:solidFill>
          <a:ln>
            <a:solidFill>
              <a:schemeClr val="bg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tx1"/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rgbClr val="00B050"/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rgbClr val="FF0000"/>
          </a:solidFill>
          <a:ln>
            <a:solidFill>
              <a:schemeClr val="bg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tx1"/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rgbClr val="00B050"/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rgbClr val="FF0000"/>
          </a:solidFill>
          <a:ln>
            <a:solidFill>
              <a:schemeClr val="bg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tx1"/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view3D>
      <c:rotX val="40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5710342742244713"/>
          <c:y val="5.7107386391029927E-2"/>
          <c:w val="0.52648881104733325"/>
          <c:h val="0.93213555981702512"/>
        </c:manualLayout>
      </c:layout>
      <c:pie3DChart>
        <c:varyColors val="1"/>
        <c:ser>
          <c:idx val="0"/>
          <c:order val="0"/>
          <c:tx>
            <c:strRef>
              <c:f>Gráfico!$B$4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rgbClr val="00CC00"/>
            </a:solidFill>
          </c:spPr>
          <c:explosion val="16"/>
          <c:dPt>
            <c:idx val="0"/>
            <c:bubble3D val="0"/>
            <c:spPr>
              <a:solidFill>
                <a:srgbClr val="00CC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02B6-4807-BC3F-8AA65FD3DC64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  <a:ln>
                <a:solidFill>
                  <a:schemeClr val="bg1"/>
                </a:solidFill>
              </a:ln>
              <a:effectLst/>
              <a:sp3d>
                <a:contourClr>
                  <a:schemeClr val="bg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02B6-4807-BC3F-8AA65FD3DC64}"/>
              </c:ext>
            </c:extLst>
          </c:dPt>
          <c:dPt>
            <c:idx val="2"/>
            <c:bubble3D val="0"/>
            <c:spPr>
              <a:solidFill>
                <a:schemeClr val="tx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02B6-4807-BC3F-8AA65FD3DC64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2B6-4807-BC3F-8AA65FD3DC64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2B6-4807-BC3F-8AA65FD3DC64}"/>
                </c:ext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2B6-4807-BC3F-8AA65FD3DC6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Gráfico!$A$5:$A$8</c:f>
              <c:strCache>
                <c:ptCount val="3"/>
                <c:pt idx="0">
                  <c:v>1</c:v>
                </c:pt>
                <c:pt idx="1">
                  <c:v>2</c:v>
                </c:pt>
                <c:pt idx="2">
                  <c:v>3</c:v>
                </c:pt>
              </c:strCache>
            </c:strRef>
          </c:cat>
          <c:val>
            <c:numRef>
              <c:f>Gráfico!$B$5:$B$8</c:f>
              <c:numCache>
                <c:formatCode>General</c:formatCode>
                <c:ptCount val="3"/>
                <c:pt idx="0">
                  <c:v>109</c:v>
                </c:pt>
                <c:pt idx="1">
                  <c:v>12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2B6-4807-BC3F-8AA65FD3DC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</c:legendEntry>
      <c:layout>
        <c:manualLayout>
          <c:xMode val="edge"/>
          <c:yMode val="edge"/>
          <c:x val="3.3450911250157922E-2"/>
          <c:y val="0.80622291967559157"/>
          <c:w val="0.93737140866354118"/>
          <c:h val="0.1400993330495246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solidFill>
        <a:schemeClr val="tx1"/>
      </a:solidFill>
    </a:ln>
    <a:effectLst>
      <a:outerShdw blurRad="50800" dist="38100" dir="2700000" sx="102000" sy="102000" algn="tl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pt-BR"/>
    </a:p>
  </c:txPr>
  <c:externalData r:id="rId3">
    <c:autoUpdate val="0"/>
  </c:externalData>
  <c:userShapes r:id="rId4"/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[Pasta1.xlsx]Gráfico!Tabela dinâmica1</c:name>
    <c:fmtId val="-1"/>
  </c:pivotSource>
  <c:chart>
    <c:autoTitleDeleted val="1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rgbClr val="00B050"/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rgbClr val="FF0000"/>
          </a:solidFill>
          <a:ln>
            <a:solidFill>
              <a:schemeClr val="bg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tx1"/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rgbClr val="00B050"/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rgbClr val="FF0000"/>
          </a:solidFill>
          <a:ln>
            <a:solidFill>
              <a:schemeClr val="bg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tx1"/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rgbClr val="00B050"/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rgbClr val="FF0000"/>
          </a:solidFill>
          <a:ln>
            <a:solidFill>
              <a:schemeClr val="bg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tx1"/>
          </a:solidFill>
          <a:ln>
            <a:noFill/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view3D>
      <c:rotX val="40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3855194743065655"/>
          <c:y val="6.7864552517420546E-2"/>
          <c:w val="0.52648881104733325"/>
          <c:h val="0.93213555981702512"/>
        </c:manualLayout>
      </c:layout>
      <c:pie3DChart>
        <c:varyColors val="1"/>
        <c:ser>
          <c:idx val="0"/>
          <c:order val="0"/>
          <c:tx>
            <c:strRef>
              <c:f>Gráfico!$B$4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rgbClr val="00CC00"/>
            </a:solidFill>
          </c:spPr>
          <c:explosion val="16"/>
          <c:dPt>
            <c:idx val="0"/>
            <c:bubble3D val="0"/>
            <c:spPr>
              <a:solidFill>
                <a:srgbClr val="00CC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02B6-4807-BC3F-8AA65FD3DC64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  <a:ln>
                <a:solidFill>
                  <a:schemeClr val="bg1"/>
                </a:solidFill>
              </a:ln>
              <a:effectLst/>
              <a:sp3d>
                <a:contourClr>
                  <a:schemeClr val="bg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02B6-4807-BC3F-8AA65FD3DC64}"/>
              </c:ext>
            </c:extLst>
          </c:dPt>
          <c:dPt>
            <c:idx val="2"/>
            <c:bubble3D val="0"/>
            <c:spPr>
              <a:solidFill>
                <a:schemeClr val="tx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02B6-4807-BC3F-8AA65FD3DC64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2B6-4807-BC3F-8AA65FD3DC64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2B6-4807-BC3F-8AA65FD3DC64}"/>
                </c:ext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2B6-4807-BC3F-8AA65FD3DC6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Gráfico!$A$5:$A$8</c:f>
              <c:strCache>
                <c:ptCount val="3"/>
                <c:pt idx="0">
                  <c:v>1</c:v>
                </c:pt>
                <c:pt idx="1">
                  <c:v>2</c:v>
                </c:pt>
                <c:pt idx="2">
                  <c:v>3</c:v>
                </c:pt>
              </c:strCache>
            </c:strRef>
          </c:cat>
          <c:val>
            <c:numRef>
              <c:f>Gráfico!$B$5:$B$8</c:f>
              <c:numCache>
                <c:formatCode>General</c:formatCode>
                <c:ptCount val="3"/>
                <c:pt idx="0">
                  <c:v>109</c:v>
                </c:pt>
                <c:pt idx="1">
                  <c:v>12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2B6-4807-BC3F-8AA65FD3DC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7319117592280828"/>
          <c:y val="0.80622291967559157"/>
          <c:w val="0.19763114399089082"/>
          <c:h val="0.1400993330495246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  <c:userShapes r:id="rId4"/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40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Planilha1!$B$1</c:f>
              <c:strCache>
                <c:ptCount val="1"/>
                <c:pt idx="0">
                  <c:v>Coluna1</c:v>
                </c:pt>
              </c:strCache>
            </c:strRef>
          </c:tx>
          <c:spPr>
            <a:solidFill>
              <a:srgbClr val="0000FF"/>
            </a:solidFill>
          </c:spPr>
          <c:dPt>
            <c:idx val="0"/>
            <c:bubble3D val="0"/>
            <c:spPr>
              <a:solidFill>
                <a:srgbClr val="0000FF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9B3A-4DAB-ACF9-75205D09F35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Planilha1!$A$2</c:f>
              <c:strCache>
                <c:ptCount val="1"/>
                <c:pt idx="0">
                  <c:v>Sim</c:v>
                </c:pt>
              </c:strCache>
            </c:strRef>
          </c:cat>
          <c:val>
            <c:numRef>
              <c:f>Planilha1!$B$2</c:f>
              <c:numCache>
                <c:formatCode>General</c:formatCode>
                <c:ptCount val="1"/>
                <c:pt idx="0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B3A-4DAB-ACF9-75205D09F354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40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Planilha1!$B$1</c:f>
              <c:strCache>
                <c:ptCount val="1"/>
                <c:pt idx="0">
                  <c:v>Coluna1</c:v>
                </c:pt>
              </c:strCache>
            </c:strRef>
          </c:tx>
          <c:explosion val="6"/>
          <c:dPt>
            <c:idx val="0"/>
            <c:bubble3D val="0"/>
            <c:spPr>
              <a:solidFill>
                <a:srgbClr val="0000FF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1AC4-4274-84D9-E0DE3158827F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1AC4-4274-84D9-E0DE3158827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Planilha1!$A$2:$A$3</c:f>
              <c:strCache>
                <c:ptCount val="2"/>
                <c:pt idx="0">
                  <c:v>Sim</c:v>
                </c:pt>
                <c:pt idx="1">
                  <c:v>Não</c:v>
                </c:pt>
              </c:strCache>
            </c:strRef>
          </c:cat>
          <c:val>
            <c:numRef>
              <c:f>Planilha1!$B$2:$B$3</c:f>
              <c:numCache>
                <c:formatCode>General</c:formatCode>
                <c:ptCount val="2"/>
                <c:pt idx="0">
                  <c:v>23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AC4-4274-84D9-E0DE3158827F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40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Planilha1!$B$1</c:f>
              <c:strCache>
                <c:ptCount val="1"/>
                <c:pt idx="0">
                  <c:v>Coluna1</c:v>
                </c:pt>
              </c:strCache>
            </c:strRef>
          </c:tx>
          <c:dPt>
            <c:idx val="0"/>
            <c:bubble3D val="0"/>
            <c:explosion val="12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1D4B-4EF0-A262-0BAEE26233FB}"/>
              </c:ext>
            </c:extLst>
          </c:dPt>
          <c:dPt>
            <c:idx val="1"/>
            <c:bubble3D val="0"/>
            <c:explosion val="2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1D4B-4EF0-A262-0BAEE26233FB}"/>
              </c:ext>
            </c:extLst>
          </c:dPt>
          <c:dPt>
            <c:idx val="2"/>
            <c:bubble3D val="0"/>
            <c:explosion val="1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1D4B-4EF0-A262-0BAEE26233FB}"/>
              </c:ext>
            </c:extLst>
          </c:dPt>
          <c:dPt>
            <c:idx val="3"/>
            <c:bubble3D val="0"/>
            <c:explosion val="15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1D4B-4EF0-A262-0BAEE26233FB}"/>
              </c:ext>
            </c:extLst>
          </c:dPt>
          <c:dPt>
            <c:idx val="4"/>
            <c:bubble3D val="0"/>
            <c:explosion val="19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1D4B-4EF0-A262-0BAEE26233FB}"/>
              </c:ext>
            </c:extLst>
          </c:dPt>
          <c:dLbls>
            <c:dLbl>
              <c:idx val="0"/>
              <c:layout>
                <c:manualLayout>
                  <c:x val="5.1933287770424413E-2"/>
                  <c:y val="9.563684814140187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D4B-4EF0-A262-0BAEE26233FB}"/>
                </c:ext>
              </c:extLst>
            </c:dLbl>
            <c:dLbl>
              <c:idx val="3"/>
              <c:layout>
                <c:manualLayout>
                  <c:x val="-1.5231844060820286E-2"/>
                  <c:y val="-0.1211630574107805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D4B-4EF0-A262-0BAEE26233F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Planilha1!$A$2:$A$6</c:f>
              <c:strCache>
                <c:ptCount val="5"/>
                <c:pt idx="0">
                  <c:v>Conselho Adm.</c:v>
                </c:pt>
                <c:pt idx="1">
                  <c:v>Diretoria Adm.</c:v>
                </c:pt>
                <c:pt idx="2">
                  <c:v>Diretoria Fin.</c:v>
                </c:pt>
                <c:pt idx="3">
                  <c:v>Presidente</c:v>
                </c:pt>
                <c:pt idx="4">
                  <c:v>Duplo Reporte</c:v>
                </c:pt>
              </c:strCache>
            </c:strRef>
          </c:cat>
          <c:val>
            <c:numRef>
              <c:f>Planilha1!$B$2:$B$6</c:f>
              <c:numCache>
                <c:formatCode>General</c:formatCode>
                <c:ptCount val="5"/>
                <c:pt idx="0">
                  <c:v>13</c:v>
                </c:pt>
                <c:pt idx="1">
                  <c:v>12</c:v>
                </c:pt>
                <c:pt idx="2">
                  <c:v>1</c:v>
                </c:pt>
                <c:pt idx="3">
                  <c:v>6</c:v>
                </c:pt>
                <c:pt idx="4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D4B-4EF0-A262-0BAEE26233F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40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264775430017231"/>
          <c:y val="0.24625717619603268"/>
          <c:w val="0.79470449139965538"/>
          <c:h val="0.7445918319719953"/>
        </c:manualLayout>
      </c:layout>
      <c:pie3DChart>
        <c:varyColors val="1"/>
        <c:ser>
          <c:idx val="0"/>
          <c:order val="0"/>
          <c:tx>
            <c:strRef>
              <c:f>Planilha1!$B$1</c:f>
              <c:strCache>
                <c:ptCount val="1"/>
                <c:pt idx="0">
                  <c:v>Coluna1</c:v>
                </c:pt>
              </c:strCache>
            </c:strRef>
          </c:tx>
          <c:explosion val="6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1AE-4ADB-ABD9-2D1DAAF4D87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31AE-4ADB-ABD9-2D1DAAF4D87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31AE-4ADB-ABD9-2D1DAAF4D87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31AE-4ADB-ABD9-2D1DAAF4D87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31AE-4ADB-ABD9-2D1DAAF4D87F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31AE-4ADB-ABD9-2D1DAAF4D87F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5-31AE-4ADB-ABD9-2D1DAAF4D87F}"/>
                </c:ext>
              </c:extLst>
            </c:dLbl>
            <c:dLbl>
              <c:idx val="4"/>
              <c:layout>
                <c:manualLayout>
                  <c:x val="7.6331932111461448E-3"/>
                  <c:y val="5.9786214852354845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1AE-4ADB-ABD9-2D1DAAF4D87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Planilha1!$A$2:$A$6</c:f>
              <c:strCache>
                <c:ptCount val="5"/>
                <c:pt idx="0">
                  <c:v>Conselho Adm.</c:v>
                </c:pt>
                <c:pt idx="1">
                  <c:v>Diretoria Adm.</c:v>
                </c:pt>
                <c:pt idx="2">
                  <c:v>Diretoria Fin.</c:v>
                </c:pt>
                <c:pt idx="3">
                  <c:v>Presidente</c:v>
                </c:pt>
                <c:pt idx="4">
                  <c:v>Duplo Reporte</c:v>
                </c:pt>
              </c:strCache>
            </c:strRef>
          </c:cat>
          <c:val>
            <c:numRef>
              <c:f>Planilha1!$B$2:$B$6</c:f>
              <c:numCache>
                <c:formatCode>General</c:formatCode>
                <c:ptCount val="5"/>
                <c:pt idx="0">
                  <c:v>4</c:v>
                </c:pt>
                <c:pt idx="1">
                  <c:v>17</c:v>
                </c:pt>
                <c:pt idx="2">
                  <c:v>0</c:v>
                </c:pt>
                <c:pt idx="3">
                  <c:v>5</c:v>
                </c:pt>
                <c:pt idx="4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31AE-4ADB-ABD9-2D1DAAF4D87F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40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Planilha1!$B$1</c:f>
              <c:strCache>
                <c:ptCount val="1"/>
                <c:pt idx="0">
                  <c:v>Coluna1</c:v>
                </c:pt>
              </c:strCache>
            </c:strRef>
          </c:tx>
          <c:dPt>
            <c:idx val="0"/>
            <c:bubble3D val="0"/>
            <c:spPr>
              <a:solidFill>
                <a:srgbClr val="0000FF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87BF-4902-8F02-9EABF2641350}"/>
              </c:ext>
            </c:extLst>
          </c:dPt>
          <c:dPt>
            <c:idx val="1"/>
            <c:bubble3D val="0"/>
            <c:explosion val="17"/>
            <c:spPr>
              <a:solidFill>
                <a:schemeClr val="tx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87BF-4902-8F02-9EABF2641350}"/>
              </c:ext>
            </c:extLst>
          </c:dPt>
          <c:dLbls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4-87BF-4902-8F02-9EABF264135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Planilha1!$A$2:$A$3</c:f>
              <c:strCache>
                <c:ptCount val="2"/>
                <c:pt idx="0">
                  <c:v>Sim</c:v>
                </c:pt>
                <c:pt idx="1">
                  <c:v>Não</c:v>
                </c:pt>
              </c:strCache>
            </c:strRef>
          </c:cat>
          <c:val>
            <c:numRef>
              <c:f>Planilha1!$B$2:$B$3</c:f>
              <c:numCache>
                <c:formatCode>General</c:formatCode>
                <c:ptCount val="2"/>
                <c:pt idx="0">
                  <c:v>14</c:v>
                </c:pt>
                <c:pt idx="1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7BF-4902-8F02-9EABF2641350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40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Planilha1!$B$1</c:f>
              <c:strCache>
                <c:ptCount val="1"/>
                <c:pt idx="0">
                  <c:v>Coluna1</c:v>
                </c:pt>
              </c:strCache>
            </c:strRef>
          </c:tx>
          <c:spPr>
            <a:solidFill>
              <a:srgbClr val="0000FF"/>
            </a:solidFill>
          </c:spPr>
          <c:explosion val="12"/>
          <c:dPt>
            <c:idx val="0"/>
            <c:bubble3D val="0"/>
            <c:explosion val="0"/>
            <c:spPr>
              <a:solidFill>
                <a:srgbClr val="0000FF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47C9-48C1-AE0B-DE5B0FF0C18E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47C9-48C1-AE0B-DE5B0FF0C18E}"/>
              </c:ext>
            </c:extLst>
          </c:dPt>
          <c:dLbls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4-47C9-48C1-AE0B-DE5B0FF0C18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Planilha1!$A$2:$A$3</c:f>
              <c:strCache>
                <c:ptCount val="2"/>
                <c:pt idx="0">
                  <c:v>Sim</c:v>
                </c:pt>
                <c:pt idx="1">
                  <c:v>Não</c:v>
                </c:pt>
              </c:strCache>
            </c:strRef>
          </c:cat>
          <c:val>
            <c:numRef>
              <c:f>Planilha1!$B$2:$B$3</c:f>
              <c:numCache>
                <c:formatCode>General</c:formatCode>
                <c:ptCount val="2"/>
                <c:pt idx="0">
                  <c:v>17</c:v>
                </c:pt>
                <c:pt idx="1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7C9-48C1-AE0B-DE5B0FF0C18E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40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844097566347318"/>
          <c:y val="0.14831081081081082"/>
          <c:w val="0.79808115846272432"/>
          <c:h val="0.7701201201201201"/>
        </c:manualLayout>
      </c:layout>
      <c:pie3DChart>
        <c:varyColors val="1"/>
        <c:ser>
          <c:idx val="0"/>
          <c:order val="0"/>
          <c:tx>
            <c:strRef>
              <c:f>Planilha1!$B$1</c:f>
              <c:strCache>
                <c:ptCount val="1"/>
                <c:pt idx="0">
                  <c:v>Coluna1</c:v>
                </c:pt>
              </c:strCache>
            </c:strRef>
          </c:tx>
          <c:dPt>
            <c:idx val="0"/>
            <c:bubble3D val="0"/>
            <c:explosion val="10"/>
            <c:spPr>
              <a:solidFill>
                <a:schemeClr val="accent4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591B-478F-8A98-4089ECE070A2}"/>
              </c:ext>
            </c:extLst>
          </c:dPt>
          <c:dPt>
            <c:idx val="1"/>
            <c:bubble3D val="0"/>
            <c:spPr>
              <a:solidFill>
                <a:srgbClr val="0000FF"/>
              </a:solidFill>
              <a:ln w="19050">
                <a:solidFill>
                  <a:schemeClr val="lt1"/>
                </a:solidFill>
              </a:ln>
              <a:effectLst/>
              <a:sp3d contourW="1905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591B-478F-8A98-4089ECE070A2}"/>
              </c:ext>
            </c:extLst>
          </c:dPt>
          <c:dLbls>
            <c:dLbl>
              <c:idx val="0"/>
              <c:layout>
                <c:manualLayout>
                  <c:x val="-0.12586719524281467"/>
                  <c:y val="-4.658370870870875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883080057262416"/>
                      <c:h val="0.2216779279279279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91B-478F-8A98-4089ECE070A2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bg1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4-591B-478F-8A98-4089ECE070A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Planilha1!$A$2:$A$3</c:f>
              <c:strCache>
                <c:ptCount val="2"/>
                <c:pt idx="0">
                  <c:v>Terceirizada</c:v>
                </c:pt>
                <c:pt idx="1">
                  <c:v>Própria</c:v>
                </c:pt>
              </c:strCache>
            </c:strRef>
          </c:cat>
          <c:val>
            <c:numRef>
              <c:f>Planilha1!$B$2:$B$3</c:f>
              <c:numCache>
                <c:formatCode>General</c:formatCode>
                <c:ptCount val="2"/>
                <c:pt idx="0">
                  <c:v>21</c:v>
                </c:pt>
                <c:pt idx="1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91B-478F-8A98-4089ECE070A2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0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2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6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7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8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4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8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9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677D15-533E-46E2-93D9-1AF9F3F86F54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D1B2C282-8C48-449E-A708-5CF4AC38260E}">
      <dgm:prSet phldrT="[Texto]" custT="1"/>
      <dgm:spPr>
        <a:xfrm>
          <a:off x="4603678" y="212336"/>
          <a:ext cx="1840780" cy="1840780"/>
        </a:xfrm>
        <a:prstGeom prst="ellipse">
          <a:avLst/>
        </a:prstGeom>
        <a:solidFill>
          <a:srgbClr val="FF0000"/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pt-BR" sz="2000" dirty="0">
              <a:solidFill>
                <a:srgbClr val="FFFFFF"/>
              </a:solidFill>
              <a:latin typeface="Calibri"/>
              <a:ea typeface="+mn-ea"/>
              <a:cs typeface="+mn-cs"/>
            </a:rPr>
            <a:t>Não pode haver limitações de </a:t>
          </a:r>
        </a:p>
        <a:p>
          <a:r>
            <a:rPr lang="pt-BR" sz="2000" dirty="0">
              <a:solidFill>
                <a:srgbClr val="FFFFFF"/>
              </a:solidFill>
              <a:latin typeface="Calibri"/>
              <a:ea typeface="+mn-ea"/>
              <a:cs typeface="+mn-cs"/>
            </a:rPr>
            <a:t>escopo!!!</a:t>
          </a:r>
        </a:p>
      </dgm:t>
    </dgm:pt>
    <dgm:pt modelId="{F52A47C6-AD37-4E0D-95AA-01E124905E08}" type="parTrans" cxnId="{92998E50-CF0C-426B-82C0-835DA8AC6A6D}">
      <dgm:prSet/>
      <dgm:spPr/>
      <dgm:t>
        <a:bodyPr/>
        <a:lstStyle/>
        <a:p>
          <a:endParaRPr lang="pt-BR" sz="4400"/>
        </a:p>
      </dgm:t>
    </dgm:pt>
    <dgm:pt modelId="{6774E917-74CE-4D78-B6F5-515D5480F242}" type="sibTrans" cxnId="{92998E50-CF0C-426B-82C0-835DA8AC6A6D}">
      <dgm:prSet/>
      <dgm:spPr/>
      <dgm:t>
        <a:bodyPr/>
        <a:lstStyle/>
        <a:p>
          <a:endParaRPr lang="pt-BR" sz="4400"/>
        </a:p>
      </dgm:t>
    </dgm:pt>
    <dgm:pt modelId="{16822C00-DFFB-4C90-A9EB-016949A3E3DF}">
      <dgm:prSet phldrT="[Texto]" custT="1"/>
      <dgm:spPr>
        <a:xfrm>
          <a:off x="6076302" y="948648"/>
          <a:ext cx="2761170" cy="4311127"/>
        </a:xfrm>
        <a:prstGeom prst="rect">
          <a:avLst/>
        </a:prstGeom>
        <a:solidFill>
          <a:schemeClr val="bg1">
            <a:lumMod val="85000"/>
            <a:alpha val="90000"/>
          </a:schemeClr>
        </a:solidFill>
        <a:ln w="12700" cap="flat" cmpd="sng" algn="ctr">
          <a:solidFill>
            <a:schemeClr val="tx1">
              <a:alpha val="90000"/>
            </a:schemeClr>
          </a:solidFill>
          <a:prstDash val="solid"/>
          <a:miter lim="800000"/>
        </a:ln>
        <a:effectLst/>
      </dgm:spPr>
      <dgm:t>
        <a:bodyPr/>
        <a:lstStyle/>
        <a:p>
          <a:pPr algn="ctr">
            <a:spcAft>
              <a:spcPts val="1200"/>
            </a:spcAft>
          </a:pPr>
          <a:r>
            <a:rPr lang="pt-BR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   </a:t>
          </a:r>
          <a:r>
            <a:rPr lang="pt-BR" sz="24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- </a:t>
          </a:r>
          <a:r>
            <a:rPr lang="pt-BR" sz="24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Dificuldade de obtenção </a:t>
          </a:r>
          <a:r>
            <a:rPr lang="pt-BR" sz="24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da documentação solicitada</a:t>
          </a:r>
          <a:r>
            <a:rPr lang="pt-BR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.- </a:t>
          </a:r>
        </a:p>
      </dgm:t>
    </dgm:pt>
    <dgm:pt modelId="{B69BDC63-BE0B-439E-B94D-E44AB2E539C3}" type="parTrans" cxnId="{998BFFF7-81D7-4E19-9B92-C3A25DA00D68}">
      <dgm:prSet/>
      <dgm:spPr/>
      <dgm:t>
        <a:bodyPr/>
        <a:lstStyle/>
        <a:p>
          <a:endParaRPr lang="pt-BR" sz="4400"/>
        </a:p>
      </dgm:t>
    </dgm:pt>
    <dgm:pt modelId="{8A4C72F7-E25B-4120-BB08-DD125DFDBD9C}" type="sibTrans" cxnId="{998BFFF7-81D7-4E19-9B92-C3A25DA00D68}">
      <dgm:prSet/>
      <dgm:spPr/>
      <dgm:t>
        <a:bodyPr/>
        <a:lstStyle/>
        <a:p>
          <a:endParaRPr lang="pt-BR" sz="4400"/>
        </a:p>
      </dgm:t>
    </dgm:pt>
    <dgm:pt modelId="{468CE508-BD76-4901-8383-EB398298BB54}" type="pres">
      <dgm:prSet presAssocID="{2D677D15-533E-46E2-93D9-1AF9F3F86F54}" presName="list" presStyleCnt="0">
        <dgm:presLayoutVars>
          <dgm:dir/>
          <dgm:animLvl val="lvl"/>
        </dgm:presLayoutVars>
      </dgm:prSet>
      <dgm:spPr/>
    </dgm:pt>
    <dgm:pt modelId="{D04C5D9A-798E-4F06-9FB9-5B76F095735A}" type="pres">
      <dgm:prSet presAssocID="{D1B2C282-8C48-449E-A708-5CF4AC38260E}" presName="posSpace" presStyleCnt="0"/>
      <dgm:spPr/>
    </dgm:pt>
    <dgm:pt modelId="{326B4D8B-1D2E-4749-8FED-B1BDB5C9255B}" type="pres">
      <dgm:prSet presAssocID="{D1B2C282-8C48-449E-A708-5CF4AC38260E}" presName="vertFlow" presStyleCnt="0"/>
      <dgm:spPr/>
    </dgm:pt>
    <dgm:pt modelId="{E950A29E-9E58-4AE4-9DB7-FB8EF51FC5EB}" type="pres">
      <dgm:prSet presAssocID="{D1B2C282-8C48-449E-A708-5CF4AC38260E}" presName="topSpace" presStyleCnt="0"/>
      <dgm:spPr/>
    </dgm:pt>
    <dgm:pt modelId="{9B607E12-D98E-4F06-88EE-30E1DB1901AB}" type="pres">
      <dgm:prSet presAssocID="{D1B2C282-8C48-449E-A708-5CF4AC38260E}" presName="firstComp" presStyleCnt="0"/>
      <dgm:spPr/>
    </dgm:pt>
    <dgm:pt modelId="{C1F92FF0-7A8E-41D5-8C2F-22B32D59F2E9}" type="pres">
      <dgm:prSet presAssocID="{D1B2C282-8C48-449E-A708-5CF4AC38260E}" presName="firstChild" presStyleLbl="bgAccFollowNode1" presStyleIdx="0" presStyleCnt="1" custScaleX="174256" custScaleY="234084" custLinFactNeighborX="10338" custLinFactNeighborY="-630"/>
      <dgm:spPr/>
    </dgm:pt>
    <dgm:pt modelId="{8751EF9F-3189-4AB4-A60B-8C06459D225A}" type="pres">
      <dgm:prSet presAssocID="{D1B2C282-8C48-449E-A708-5CF4AC38260E}" presName="firstChildTx" presStyleLbl="bgAccFollowNode1" presStyleIdx="0" presStyleCnt="1">
        <dgm:presLayoutVars>
          <dgm:bulletEnabled val="1"/>
        </dgm:presLayoutVars>
      </dgm:prSet>
      <dgm:spPr/>
    </dgm:pt>
    <dgm:pt modelId="{150A0043-A867-46AC-B83D-014DA0B6E9D6}" type="pres">
      <dgm:prSet presAssocID="{D1B2C282-8C48-449E-A708-5CF4AC38260E}" presName="negSpace" presStyleCnt="0"/>
      <dgm:spPr/>
    </dgm:pt>
    <dgm:pt modelId="{E747B51A-2523-44CB-9921-931CAF54CAA0}" type="pres">
      <dgm:prSet presAssocID="{D1B2C282-8C48-449E-A708-5CF4AC38260E}" presName="circle" presStyleLbl="node1" presStyleIdx="0" presStyleCnt="1" custScaleX="235009" custScaleY="224568" custLinFactX="-100000" custLinFactNeighborX="-106539" custLinFactNeighborY="801"/>
      <dgm:spPr/>
    </dgm:pt>
  </dgm:ptLst>
  <dgm:cxnLst>
    <dgm:cxn modelId="{3577BD22-0C27-40BD-932B-B43D4E381FD2}" type="presOf" srcId="{2D677D15-533E-46E2-93D9-1AF9F3F86F54}" destId="{468CE508-BD76-4901-8383-EB398298BB54}" srcOrd="0" destOrd="0" presId="urn:microsoft.com/office/officeart/2005/8/layout/hList9"/>
    <dgm:cxn modelId="{C9928645-D0C7-41EB-9B59-9D9DFD84BD2C}" type="presOf" srcId="{16822C00-DFFB-4C90-A9EB-016949A3E3DF}" destId="{C1F92FF0-7A8E-41D5-8C2F-22B32D59F2E9}" srcOrd="0" destOrd="0" presId="urn:microsoft.com/office/officeart/2005/8/layout/hList9"/>
    <dgm:cxn modelId="{92998E50-CF0C-426B-82C0-835DA8AC6A6D}" srcId="{2D677D15-533E-46E2-93D9-1AF9F3F86F54}" destId="{D1B2C282-8C48-449E-A708-5CF4AC38260E}" srcOrd="0" destOrd="0" parTransId="{F52A47C6-AD37-4E0D-95AA-01E124905E08}" sibTransId="{6774E917-74CE-4D78-B6F5-515D5480F242}"/>
    <dgm:cxn modelId="{435D8D8A-620D-43AB-8BB9-28A1FED415D5}" type="presOf" srcId="{D1B2C282-8C48-449E-A708-5CF4AC38260E}" destId="{E747B51A-2523-44CB-9921-931CAF54CAA0}" srcOrd="0" destOrd="0" presId="urn:microsoft.com/office/officeart/2005/8/layout/hList9"/>
    <dgm:cxn modelId="{67B5C4AE-E0B9-4A7E-845E-2B94FB561C9E}" type="presOf" srcId="{16822C00-DFFB-4C90-A9EB-016949A3E3DF}" destId="{8751EF9F-3189-4AB4-A60B-8C06459D225A}" srcOrd="1" destOrd="0" presId="urn:microsoft.com/office/officeart/2005/8/layout/hList9"/>
    <dgm:cxn modelId="{998BFFF7-81D7-4E19-9B92-C3A25DA00D68}" srcId="{D1B2C282-8C48-449E-A708-5CF4AC38260E}" destId="{16822C00-DFFB-4C90-A9EB-016949A3E3DF}" srcOrd="0" destOrd="0" parTransId="{B69BDC63-BE0B-439E-B94D-E44AB2E539C3}" sibTransId="{8A4C72F7-E25B-4120-BB08-DD125DFDBD9C}"/>
    <dgm:cxn modelId="{4BE9A0D3-C0CD-4B7E-BBDE-12FE60F5649B}" type="presParOf" srcId="{468CE508-BD76-4901-8383-EB398298BB54}" destId="{D04C5D9A-798E-4F06-9FB9-5B76F095735A}" srcOrd="0" destOrd="0" presId="urn:microsoft.com/office/officeart/2005/8/layout/hList9"/>
    <dgm:cxn modelId="{6BEE328E-C1A0-444C-BF14-BBC6586D1848}" type="presParOf" srcId="{468CE508-BD76-4901-8383-EB398298BB54}" destId="{326B4D8B-1D2E-4749-8FED-B1BDB5C9255B}" srcOrd="1" destOrd="0" presId="urn:microsoft.com/office/officeart/2005/8/layout/hList9"/>
    <dgm:cxn modelId="{1B254CAD-748B-4377-9944-D6E7A39D8D31}" type="presParOf" srcId="{326B4D8B-1D2E-4749-8FED-B1BDB5C9255B}" destId="{E950A29E-9E58-4AE4-9DB7-FB8EF51FC5EB}" srcOrd="0" destOrd="0" presId="urn:microsoft.com/office/officeart/2005/8/layout/hList9"/>
    <dgm:cxn modelId="{E0AD3450-676B-42D4-A6CD-D6C6ECC0B15B}" type="presParOf" srcId="{326B4D8B-1D2E-4749-8FED-B1BDB5C9255B}" destId="{9B607E12-D98E-4F06-88EE-30E1DB1901AB}" srcOrd="1" destOrd="0" presId="urn:microsoft.com/office/officeart/2005/8/layout/hList9"/>
    <dgm:cxn modelId="{A7C404D1-7F5C-4292-A382-29EBD0A27568}" type="presParOf" srcId="{9B607E12-D98E-4F06-88EE-30E1DB1901AB}" destId="{C1F92FF0-7A8E-41D5-8C2F-22B32D59F2E9}" srcOrd="0" destOrd="0" presId="urn:microsoft.com/office/officeart/2005/8/layout/hList9"/>
    <dgm:cxn modelId="{CF097612-8D6E-43D8-BFE1-4E1FE9A588F3}" type="presParOf" srcId="{9B607E12-D98E-4F06-88EE-30E1DB1901AB}" destId="{8751EF9F-3189-4AB4-A60B-8C06459D225A}" srcOrd="1" destOrd="0" presId="urn:microsoft.com/office/officeart/2005/8/layout/hList9"/>
    <dgm:cxn modelId="{8B504833-2C3C-4246-A7B2-58EA4354D277}" type="presParOf" srcId="{468CE508-BD76-4901-8383-EB398298BB54}" destId="{150A0043-A867-46AC-B83D-014DA0B6E9D6}" srcOrd="2" destOrd="0" presId="urn:microsoft.com/office/officeart/2005/8/layout/hList9"/>
    <dgm:cxn modelId="{739A133E-B61C-4F79-896B-0D687F014A67}" type="presParOf" srcId="{468CE508-BD76-4901-8383-EB398298BB54}" destId="{E747B51A-2523-44CB-9921-931CAF54CAA0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1550A3D-4E5F-413F-9E0B-7D3C7B3D539B}" type="doc">
      <dgm:prSet loTypeId="urn:microsoft.com/office/officeart/2005/8/layout/pyramid1" loCatId="pyramid" qsTypeId="urn:microsoft.com/office/officeart/2005/8/quickstyle/3d2" qsCatId="3D" csTypeId="urn:microsoft.com/office/officeart/2005/8/colors/accent1_2" csCatId="accent1" phldr="1"/>
      <dgm:spPr/>
    </dgm:pt>
    <dgm:pt modelId="{790D92E0-6A4C-49CA-AF06-4CE20CA80E16}">
      <dgm:prSet phldrT="[Texto]" custT="1"/>
      <dgm:spPr>
        <a:solidFill>
          <a:schemeClr val="tx1"/>
        </a:solidFill>
      </dgm:spPr>
      <dgm:t>
        <a:bodyPr/>
        <a:lstStyle/>
        <a:p>
          <a:r>
            <a:rPr lang="pt-BR" sz="3700" dirty="0">
              <a:solidFill>
                <a:schemeClr val="bg1"/>
              </a:solidFill>
            </a:rPr>
            <a:t>1</a:t>
          </a:r>
        </a:p>
        <a:p>
          <a:r>
            <a:rPr lang="pt-BR" sz="1400" dirty="0">
              <a:solidFill>
                <a:schemeClr val="bg1"/>
              </a:solidFill>
            </a:rPr>
            <a:t>Porte</a:t>
          </a:r>
        </a:p>
      </dgm:t>
    </dgm:pt>
    <dgm:pt modelId="{47F26AEA-238D-46AC-AD78-8088AEC3AE9A}" type="parTrans" cxnId="{DA169CFB-DB0A-4584-9F66-AD8C77D30445}">
      <dgm:prSet/>
      <dgm:spPr/>
      <dgm:t>
        <a:bodyPr/>
        <a:lstStyle/>
        <a:p>
          <a:endParaRPr lang="pt-BR"/>
        </a:p>
      </dgm:t>
    </dgm:pt>
    <dgm:pt modelId="{73C81DA0-A525-4873-B42C-7F24C09960D7}" type="sibTrans" cxnId="{DA169CFB-DB0A-4584-9F66-AD8C77D30445}">
      <dgm:prSet/>
      <dgm:spPr/>
      <dgm:t>
        <a:bodyPr/>
        <a:lstStyle/>
        <a:p>
          <a:endParaRPr lang="pt-BR"/>
        </a:p>
      </dgm:t>
    </dgm:pt>
    <dgm:pt modelId="{68C03232-FDA0-4039-A1ED-8E501DA9FF8E}">
      <dgm:prSet phldrT="[Texto]" custT="1"/>
      <dgm:spPr>
        <a:solidFill>
          <a:srgbClr val="FF0000"/>
        </a:solidFill>
      </dgm:spPr>
      <dgm:t>
        <a:bodyPr/>
        <a:lstStyle/>
        <a:p>
          <a:r>
            <a:rPr lang="pt-BR" sz="3700" dirty="0">
              <a:solidFill>
                <a:schemeClr val="bg1"/>
              </a:solidFill>
            </a:rPr>
            <a:t>2</a:t>
          </a:r>
        </a:p>
        <a:p>
          <a:r>
            <a:rPr lang="pt-BR" sz="1400" dirty="0">
              <a:solidFill>
                <a:schemeClr val="bg1"/>
              </a:solidFill>
            </a:rPr>
            <a:t>Porte</a:t>
          </a:r>
        </a:p>
      </dgm:t>
    </dgm:pt>
    <dgm:pt modelId="{FF1FB2D8-144E-42BF-BB15-50633377A3AF}" type="parTrans" cxnId="{6C168714-BBFE-4B50-9113-B3B2341AA093}">
      <dgm:prSet/>
      <dgm:spPr/>
      <dgm:t>
        <a:bodyPr/>
        <a:lstStyle/>
        <a:p>
          <a:endParaRPr lang="pt-BR"/>
        </a:p>
      </dgm:t>
    </dgm:pt>
    <dgm:pt modelId="{E5DBAC09-D9B1-4E6F-8139-3A2E8B13EAFF}" type="sibTrans" cxnId="{6C168714-BBFE-4B50-9113-B3B2341AA093}">
      <dgm:prSet/>
      <dgm:spPr/>
      <dgm:t>
        <a:bodyPr/>
        <a:lstStyle/>
        <a:p>
          <a:endParaRPr lang="pt-BR"/>
        </a:p>
      </dgm:t>
    </dgm:pt>
    <dgm:pt modelId="{4B480FCF-67FA-4A55-AEF2-F06C2CCE2C87}">
      <dgm:prSet phldrT="[Texto]" custT="1"/>
      <dgm:spPr>
        <a:solidFill>
          <a:srgbClr val="00CC00"/>
        </a:solidFill>
      </dgm:spPr>
      <dgm:t>
        <a:bodyPr/>
        <a:lstStyle/>
        <a:p>
          <a:r>
            <a:rPr lang="pt-BR" sz="3700" dirty="0">
              <a:solidFill>
                <a:schemeClr val="bg1"/>
              </a:solidFill>
            </a:rPr>
            <a:t>3</a:t>
          </a:r>
        </a:p>
        <a:p>
          <a:r>
            <a:rPr lang="pt-BR" sz="1400" dirty="0">
              <a:solidFill>
                <a:schemeClr val="bg1"/>
              </a:solidFill>
            </a:rPr>
            <a:t>Porte</a:t>
          </a:r>
        </a:p>
      </dgm:t>
    </dgm:pt>
    <dgm:pt modelId="{2CD66E72-5C31-4D0E-98E0-740BE0430125}" type="parTrans" cxnId="{02D5B583-F821-42B5-A8D6-98A5501D190F}">
      <dgm:prSet/>
      <dgm:spPr/>
      <dgm:t>
        <a:bodyPr/>
        <a:lstStyle/>
        <a:p>
          <a:endParaRPr lang="pt-BR"/>
        </a:p>
      </dgm:t>
    </dgm:pt>
    <dgm:pt modelId="{E54792D2-19E1-4FC9-8B00-C3062205936D}" type="sibTrans" cxnId="{02D5B583-F821-42B5-A8D6-98A5501D190F}">
      <dgm:prSet/>
      <dgm:spPr/>
      <dgm:t>
        <a:bodyPr/>
        <a:lstStyle/>
        <a:p>
          <a:endParaRPr lang="pt-BR"/>
        </a:p>
      </dgm:t>
    </dgm:pt>
    <dgm:pt modelId="{C25E81C9-0CE8-4247-AF78-7E508419B1B4}" type="pres">
      <dgm:prSet presAssocID="{A1550A3D-4E5F-413F-9E0B-7D3C7B3D539B}" presName="Name0" presStyleCnt="0">
        <dgm:presLayoutVars>
          <dgm:dir/>
          <dgm:animLvl val="lvl"/>
          <dgm:resizeHandles val="exact"/>
        </dgm:presLayoutVars>
      </dgm:prSet>
      <dgm:spPr/>
    </dgm:pt>
    <dgm:pt modelId="{2D1D565B-C6F1-4609-BCB8-5A182735219C}" type="pres">
      <dgm:prSet presAssocID="{790D92E0-6A4C-49CA-AF06-4CE20CA80E16}" presName="Name8" presStyleCnt="0"/>
      <dgm:spPr/>
    </dgm:pt>
    <dgm:pt modelId="{F69B4270-1DA4-4730-BA9F-744964997522}" type="pres">
      <dgm:prSet presAssocID="{790D92E0-6A4C-49CA-AF06-4CE20CA80E16}" presName="level" presStyleLbl="node1" presStyleIdx="0" presStyleCnt="3">
        <dgm:presLayoutVars>
          <dgm:chMax val="1"/>
          <dgm:bulletEnabled val="1"/>
        </dgm:presLayoutVars>
      </dgm:prSet>
      <dgm:spPr/>
    </dgm:pt>
    <dgm:pt modelId="{0A53D04B-84DD-45AE-A319-0F5F4E7F9F79}" type="pres">
      <dgm:prSet presAssocID="{790D92E0-6A4C-49CA-AF06-4CE20CA80E16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D51A9695-C87B-41B8-82A7-3729554A7493}" type="pres">
      <dgm:prSet presAssocID="{68C03232-FDA0-4039-A1ED-8E501DA9FF8E}" presName="Name8" presStyleCnt="0"/>
      <dgm:spPr/>
    </dgm:pt>
    <dgm:pt modelId="{7B298603-A683-4BBF-9770-DEB871C4637E}" type="pres">
      <dgm:prSet presAssocID="{68C03232-FDA0-4039-A1ED-8E501DA9FF8E}" presName="level" presStyleLbl="node1" presStyleIdx="1" presStyleCnt="3">
        <dgm:presLayoutVars>
          <dgm:chMax val="1"/>
          <dgm:bulletEnabled val="1"/>
        </dgm:presLayoutVars>
      </dgm:prSet>
      <dgm:spPr/>
    </dgm:pt>
    <dgm:pt modelId="{B6DD58B7-06C2-4302-A943-552896AE1E85}" type="pres">
      <dgm:prSet presAssocID="{68C03232-FDA0-4039-A1ED-8E501DA9FF8E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E29A302D-473F-4860-BA9E-4EE6A383133E}" type="pres">
      <dgm:prSet presAssocID="{4B480FCF-67FA-4A55-AEF2-F06C2CCE2C87}" presName="Name8" presStyleCnt="0"/>
      <dgm:spPr/>
    </dgm:pt>
    <dgm:pt modelId="{25F23EE2-F53B-4947-BE46-B4716B7EF1F9}" type="pres">
      <dgm:prSet presAssocID="{4B480FCF-67FA-4A55-AEF2-F06C2CCE2C87}" presName="level" presStyleLbl="node1" presStyleIdx="2" presStyleCnt="3">
        <dgm:presLayoutVars>
          <dgm:chMax val="1"/>
          <dgm:bulletEnabled val="1"/>
        </dgm:presLayoutVars>
      </dgm:prSet>
      <dgm:spPr/>
    </dgm:pt>
    <dgm:pt modelId="{14BACF8A-6C78-4443-9A04-8248CD05D77B}" type="pres">
      <dgm:prSet presAssocID="{4B480FCF-67FA-4A55-AEF2-F06C2CCE2C87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6C168714-BBFE-4B50-9113-B3B2341AA093}" srcId="{A1550A3D-4E5F-413F-9E0B-7D3C7B3D539B}" destId="{68C03232-FDA0-4039-A1ED-8E501DA9FF8E}" srcOrd="1" destOrd="0" parTransId="{FF1FB2D8-144E-42BF-BB15-50633377A3AF}" sibTransId="{E5DBAC09-D9B1-4E6F-8139-3A2E8B13EAFF}"/>
    <dgm:cxn modelId="{4BAC061D-DA26-4C79-A310-4CAFF02ED878}" type="presOf" srcId="{790D92E0-6A4C-49CA-AF06-4CE20CA80E16}" destId="{F69B4270-1DA4-4730-BA9F-744964997522}" srcOrd="0" destOrd="0" presId="urn:microsoft.com/office/officeart/2005/8/layout/pyramid1"/>
    <dgm:cxn modelId="{7B5E3E6A-EA19-4084-8EF9-93D8DE8FE8C9}" type="presOf" srcId="{A1550A3D-4E5F-413F-9E0B-7D3C7B3D539B}" destId="{C25E81C9-0CE8-4247-AF78-7E508419B1B4}" srcOrd="0" destOrd="0" presId="urn:microsoft.com/office/officeart/2005/8/layout/pyramid1"/>
    <dgm:cxn modelId="{02D5B583-F821-42B5-A8D6-98A5501D190F}" srcId="{A1550A3D-4E5F-413F-9E0B-7D3C7B3D539B}" destId="{4B480FCF-67FA-4A55-AEF2-F06C2CCE2C87}" srcOrd="2" destOrd="0" parTransId="{2CD66E72-5C31-4D0E-98E0-740BE0430125}" sibTransId="{E54792D2-19E1-4FC9-8B00-C3062205936D}"/>
    <dgm:cxn modelId="{6F15FCBF-A05A-4810-9A2E-23CB300831C0}" type="presOf" srcId="{68C03232-FDA0-4039-A1ED-8E501DA9FF8E}" destId="{B6DD58B7-06C2-4302-A943-552896AE1E85}" srcOrd="1" destOrd="0" presId="urn:microsoft.com/office/officeart/2005/8/layout/pyramid1"/>
    <dgm:cxn modelId="{3FF266DB-53AD-4A0A-A2C6-6B4718C33160}" type="presOf" srcId="{4B480FCF-67FA-4A55-AEF2-F06C2CCE2C87}" destId="{25F23EE2-F53B-4947-BE46-B4716B7EF1F9}" srcOrd="0" destOrd="0" presId="urn:microsoft.com/office/officeart/2005/8/layout/pyramid1"/>
    <dgm:cxn modelId="{25D04AE3-AA3F-4203-BBD5-88B55C374E4C}" type="presOf" srcId="{4B480FCF-67FA-4A55-AEF2-F06C2CCE2C87}" destId="{14BACF8A-6C78-4443-9A04-8248CD05D77B}" srcOrd="1" destOrd="0" presId="urn:microsoft.com/office/officeart/2005/8/layout/pyramid1"/>
    <dgm:cxn modelId="{603DCBE9-09DA-4D81-A982-4BA07E2F6BFF}" type="presOf" srcId="{68C03232-FDA0-4039-A1ED-8E501DA9FF8E}" destId="{7B298603-A683-4BBF-9770-DEB871C4637E}" srcOrd="0" destOrd="0" presId="urn:microsoft.com/office/officeart/2005/8/layout/pyramid1"/>
    <dgm:cxn modelId="{64B60BEA-EE4D-4DC2-AF09-B319B163574E}" type="presOf" srcId="{790D92E0-6A4C-49CA-AF06-4CE20CA80E16}" destId="{0A53D04B-84DD-45AE-A319-0F5F4E7F9F79}" srcOrd="1" destOrd="0" presId="urn:microsoft.com/office/officeart/2005/8/layout/pyramid1"/>
    <dgm:cxn modelId="{DA169CFB-DB0A-4584-9F66-AD8C77D30445}" srcId="{A1550A3D-4E5F-413F-9E0B-7D3C7B3D539B}" destId="{790D92E0-6A4C-49CA-AF06-4CE20CA80E16}" srcOrd="0" destOrd="0" parTransId="{47F26AEA-238D-46AC-AD78-8088AEC3AE9A}" sibTransId="{73C81DA0-A525-4873-B42C-7F24C09960D7}"/>
    <dgm:cxn modelId="{5B25EAAE-A19C-48EA-AB16-B646625246E1}" type="presParOf" srcId="{C25E81C9-0CE8-4247-AF78-7E508419B1B4}" destId="{2D1D565B-C6F1-4609-BCB8-5A182735219C}" srcOrd="0" destOrd="0" presId="urn:microsoft.com/office/officeart/2005/8/layout/pyramid1"/>
    <dgm:cxn modelId="{35C33B4A-D4DD-4685-819D-DF2758D9B63F}" type="presParOf" srcId="{2D1D565B-C6F1-4609-BCB8-5A182735219C}" destId="{F69B4270-1DA4-4730-BA9F-744964997522}" srcOrd="0" destOrd="0" presId="urn:microsoft.com/office/officeart/2005/8/layout/pyramid1"/>
    <dgm:cxn modelId="{03A4736D-4A09-49E8-BDCA-FC4EA1B27FA5}" type="presParOf" srcId="{2D1D565B-C6F1-4609-BCB8-5A182735219C}" destId="{0A53D04B-84DD-45AE-A319-0F5F4E7F9F79}" srcOrd="1" destOrd="0" presId="urn:microsoft.com/office/officeart/2005/8/layout/pyramid1"/>
    <dgm:cxn modelId="{4EA96795-B619-49AE-B6E5-3A9243B9BE79}" type="presParOf" srcId="{C25E81C9-0CE8-4247-AF78-7E508419B1B4}" destId="{D51A9695-C87B-41B8-82A7-3729554A7493}" srcOrd="1" destOrd="0" presId="urn:microsoft.com/office/officeart/2005/8/layout/pyramid1"/>
    <dgm:cxn modelId="{4AD3E504-D70E-4278-9F8D-438852158BE4}" type="presParOf" srcId="{D51A9695-C87B-41B8-82A7-3729554A7493}" destId="{7B298603-A683-4BBF-9770-DEB871C4637E}" srcOrd="0" destOrd="0" presId="urn:microsoft.com/office/officeart/2005/8/layout/pyramid1"/>
    <dgm:cxn modelId="{129531D9-FA94-4A23-B09C-27DF408DDFEE}" type="presParOf" srcId="{D51A9695-C87B-41B8-82A7-3729554A7493}" destId="{B6DD58B7-06C2-4302-A943-552896AE1E85}" srcOrd="1" destOrd="0" presId="urn:microsoft.com/office/officeart/2005/8/layout/pyramid1"/>
    <dgm:cxn modelId="{8549B04C-FEA4-4E2E-92AD-FAEFB29E167C}" type="presParOf" srcId="{C25E81C9-0CE8-4247-AF78-7E508419B1B4}" destId="{E29A302D-473F-4860-BA9E-4EE6A383133E}" srcOrd="2" destOrd="0" presId="urn:microsoft.com/office/officeart/2005/8/layout/pyramid1"/>
    <dgm:cxn modelId="{46FA4A9D-6A27-44C9-A663-FAD34E9A8EB3}" type="presParOf" srcId="{E29A302D-473F-4860-BA9E-4EE6A383133E}" destId="{25F23EE2-F53B-4947-BE46-B4716B7EF1F9}" srcOrd="0" destOrd="0" presId="urn:microsoft.com/office/officeart/2005/8/layout/pyramid1"/>
    <dgm:cxn modelId="{1FF9D854-985A-4BD3-8290-515DDD1837EA}" type="presParOf" srcId="{E29A302D-473F-4860-BA9E-4EE6A383133E}" destId="{14BACF8A-6C78-4443-9A04-8248CD05D77B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1550A3D-4E5F-413F-9E0B-7D3C7B3D539B}" type="doc">
      <dgm:prSet loTypeId="urn:microsoft.com/office/officeart/2005/8/layout/pyramid1" loCatId="pyramid" qsTypeId="urn:microsoft.com/office/officeart/2005/8/quickstyle/3d2" qsCatId="3D" csTypeId="urn:microsoft.com/office/officeart/2005/8/colors/accent1_2" csCatId="accent1" phldr="1"/>
      <dgm:spPr/>
    </dgm:pt>
    <dgm:pt modelId="{790D92E0-6A4C-49CA-AF06-4CE20CA80E16}">
      <dgm:prSet phldrT="[Texto]"/>
      <dgm:spPr>
        <a:solidFill>
          <a:schemeClr val="tx1"/>
        </a:solidFill>
      </dgm:spPr>
      <dgm:t>
        <a:bodyPr/>
        <a:lstStyle/>
        <a:p>
          <a:r>
            <a:rPr lang="pt-BR" dirty="0">
              <a:solidFill>
                <a:schemeClr val="bg1"/>
              </a:solidFill>
            </a:rPr>
            <a:t>1</a:t>
          </a:r>
        </a:p>
      </dgm:t>
    </dgm:pt>
    <dgm:pt modelId="{47F26AEA-238D-46AC-AD78-8088AEC3AE9A}" type="parTrans" cxnId="{DA169CFB-DB0A-4584-9F66-AD8C77D30445}">
      <dgm:prSet/>
      <dgm:spPr/>
      <dgm:t>
        <a:bodyPr/>
        <a:lstStyle/>
        <a:p>
          <a:endParaRPr lang="pt-BR"/>
        </a:p>
      </dgm:t>
    </dgm:pt>
    <dgm:pt modelId="{73C81DA0-A525-4873-B42C-7F24C09960D7}" type="sibTrans" cxnId="{DA169CFB-DB0A-4584-9F66-AD8C77D30445}">
      <dgm:prSet/>
      <dgm:spPr/>
      <dgm:t>
        <a:bodyPr/>
        <a:lstStyle/>
        <a:p>
          <a:endParaRPr lang="pt-BR"/>
        </a:p>
      </dgm:t>
    </dgm:pt>
    <dgm:pt modelId="{68C03232-FDA0-4039-A1ED-8E501DA9FF8E}">
      <dgm:prSet phldrT="[Texto]"/>
      <dgm:spPr>
        <a:solidFill>
          <a:srgbClr val="FF0000"/>
        </a:solidFill>
      </dgm:spPr>
      <dgm:t>
        <a:bodyPr/>
        <a:lstStyle/>
        <a:p>
          <a:r>
            <a:rPr lang="pt-BR" dirty="0">
              <a:solidFill>
                <a:schemeClr val="bg1"/>
              </a:solidFill>
            </a:rPr>
            <a:t>2</a:t>
          </a:r>
        </a:p>
      </dgm:t>
    </dgm:pt>
    <dgm:pt modelId="{FF1FB2D8-144E-42BF-BB15-50633377A3AF}" type="parTrans" cxnId="{6C168714-BBFE-4B50-9113-B3B2341AA093}">
      <dgm:prSet/>
      <dgm:spPr/>
      <dgm:t>
        <a:bodyPr/>
        <a:lstStyle/>
        <a:p>
          <a:endParaRPr lang="pt-BR"/>
        </a:p>
      </dgm:t>
    </dgm:pt>
    <dgm:pt modelId="{E5DBAC09-D9B1-4E6F-8139-3A2E8B13EAFF}" type="sibTrans" cxnId="{6C168714-BBFE-4B50-9113-B3B2341AA093}">
      <dgm:prSet/>
      <dgm:spPr/>
      <dgm:t>
        <a:bodyPr/>
        <a:lstStyle/>
        <a:p>
          <a:endParaRPr lang="pt-BR"/>
        </a:p>
      </dgm:t>
    </dgm:pt>
    <dgm:pt modelId="{4B480FCF-67FA-4A55-AEF2-F06C2CCE2C87}">
      <dgm:prSet phldrT="[Texto]"/>
      <dgm:spPr>
        <a:solidFill>
          <a:srgbClr val="00CC00"/>
        </a:solidFill>
      </dgm:spPr>
      <dgm:t>
        <a:bodyPr/>
        <a:lstStyle/>
        <a:p>
          <a:r>
            <a:rPr lang="pt-BR" dirty="0">
              <a:solidFill>
                <a:schemeClr val="bg1"/>
              </a:solidFill>
            </a:rPr>
            <a:t>3</a:t>
          </a:r>
        </a:p>
      </dgm:t>
    </dgm:pt>
    <dgm:pt modelId="{2CD66E72-5C31-4D0E-98E0-740BE0430125}" type="parTrans" cxnId="{02D5B583-F821-42B5-A8D6-98A5501D190F}">
      <dgm:prSet/>
      <dgm:spPr/>
      <dgm:t>
        <a:bodyPr/>
        <a:lstStyle/>
        <a:p>
          <a:endParaRPr lang="pt-BR"/>
        </a:p>
      </dgm:t>
    </dgm:pt>
    <dgm:pt modelId="{E54792D2-19E1-4FC9-8B00-C3062205936D}" type="sibTrans" cxnId="{02D5B583-F821-42B5-A8D6-98A5501D190F}">
      <dgm:prSet/>
      <dgm:spPr/>
      <dgm:t>
        <a:bodyPr/>
        <a:lstStyle/>
        <a:p>
          <a:endParaRPr lang="pt-BR"/>
        </a:p>
      </dgm:t>
    </dgm:pt>
    <dgm:pt modelId="{C25E81C9-0CE8-4247-AF78-7E508419B1B4}" type="pres">
      <dgm:prSet presAssocID="{A1550A3D-4E5F-413F-9E0B-7D3C7B3D539B}" presName="Name0" presStyleCnt="0">
        <dgm:presLayoutVars>
          <dgm:dir/>
          <dgm:animLvl val="lvl"/>
          <dgm:resizeHandles val="exact"/>
        </dgm:presLayoutVars>
      </dgm:prSet>
      <dgm:spPr/>
    </dgm:pt>
    <dgm:pt modelId="{2D1D565B-C6F1-4609-BCB8-5A182735219C}" type="pres">
      <dgm:prSet presAssocID="{790D92E0-6A4C-49CA-AF06-4CE20CA80E16}" presName="Name8" presStyleCnt="0"/>
      <dgm:spPr/>
    </dgm:pt>
    <dgm:pt modelId="{F69B4270-1DA4-4730-BA9F-744964997522}" type="pres">
      <dgm:prSet presAssocID="{790D92E0-6A4C-49CA-AF06-4CE20CA80E16}" presName="level" presStyleLbl="node1" presStyleIdx="0" presStyleCnt="3">
        <dgm:presLayoutVars>
          <dgm:chMax val="1"/>
          <dgm:bulletEnabled val="1"/>
        </dgm:presLayoutVars>
      </dgm:prSet>
      <dgm:spPr/>
    </dgm:pt>
    <dgm:pt modelId="{0A53D04B-84DD-45AE-A319-0F5F4E7F9F79}" type="pres">
      <dgm:prSet presAssocID="{790D92E0-6A4C-49CA-AF06-4CE20CA80E16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D51A9695-C87B-41B8-82A7-3729554A7493}" type="pres">
      <dgm:prSet presAssocID="{68C03232-FDA0-4039-A1ED-8E501DA9FF8E}" presName="Name8" presStyleCnt="0"/>
      <dgm:spPr/>
    </dgm:pt>
    <dgm:pt modelId="{7B298603-A683-4BBF-9770-DEB871C4637E}" type="pres">
      <dgm:prSet presAssocID="{68C03232-FDA0-4039-A1ED-8E501DA9FF8E}" presName="level" presStyleLbl="node1" presStyleIdx="1" presStyleCnt="3">
        <dgm:presLayoutVars>
          <dgm:chMax val="1"/>
          <dgm:bulletEnabled val="1"/>
        </dgm:presLayoutVars>
      </dgm:prSet>
      <dgm:spPr/>
    </dgm:pt>
    <dgm:pt modelId="{B6DD58B7-06C2-4302-A943-552896AE1E85}" type="pres">
      <dgm:prSet presAssocID="{68C03232-FDA0-4039-A1ED-8E501DA9FF8E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E29A302D-473F-4860-BA9E-4EE6A383133E}" type="pres">
      <dgm:prSet presAssocID="{4B480FCF-67FA-4A55-AEF2-F06C2CCE2C87}" presName="Name8" presStyleCnt="0"/>
      <dgm:spPr/>
    </dgm:pt>
    <dgm:pt modelId="{25F23EE2-F53B-4947-BE46-B4716B7EF1F9}" type="pres">
      <dgm:prSet presAssocID="{4B480FCF-67FA-4A55-AEF2-F06C2CCE2C87}" presName="level" presStyleLbl="node1" presStyleIdx="2" presStyleCnt="3">
        <dgm:presLayoutVars>
          <dgm:chMax val="1"/>
          <dgm:bulletEnabled val="1"/>
        </dgm:presLayoutVars>
      </dgm:prSet>
      <dgm:spPr/>
    </dgm:pt>
    <dgm:pt modelId="{14BACF8A-6C78-4443-9A04-8248CD05D77B}" type="pres">
      <dgm:prSet presAssocID="{4B480FCF-67FA-4A55-AEF2-F06C2CCE2C87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6C168714-BBFE-4B50-9113-B3B2341AA093}" srcId="{A1550A3D-4E5F-413F-9E0B-7D3C7B3D539B}" destId="{68C03232-FDA0-4039-A1ED-8E501DA9FF8E}" srcOrd="1" destOrd="0" parTransId="{FF1FB2D8-144E-42BF-BB15-50633377A3AF}" sibTransId="{E5DBAC09-D9B1-4E6F-8139-3A2E8B13EAFF}"/>
    <dgm:cxn modelId="{4BAC061D-DA26-4C79-A310-4CAFF02ED878}" type="presOf" srcId="{790D92E0-6A4C-49CA-AF06-4CE20CA80E16}" destId="{F69B4270-1DA4-4730-BA9F-744964997522}" srcOrd="0" destOrd="0" presId="urn:microsoft.com/office/officeart/2005/8/layout/pyramid1"/>
    <dgm:cxn modelId="{7B5E3E6A-EA19-4084-8EF9-93D8DE8FE8C9}" type="presOf" srcId="{A1550A3D-4E5F-413F-9E0B-7D3C7B3D539B}" destId="{C25E81C9-0CE8-4247-AF78-7E508419B1B4}" srcOrd="0" destOrd="0" presId="urn:microsoft.com/office/officeart/2005/8/layout/pyramid1"/>
    <dgm:cxn modelId="{02D5B583-F821-42B5-A8D6-98A5501D190F}" srcId="{A1550A3D-4E5F-413F-9E0B-7D3C7B3D539B}" destId="{4B480FCF-67FA-4A55-AEF2-F06C2CCE2C87}" srcOrd="2" destOrd="0" parTransId="{2CD66E72-5C31-4D0E-98E0-740BE0430125}" sibTransId="{E54792D2-19E1-4FC9-8B00-C3062205936D}"/>
    <dgm:cxn modelId="{6F15FCBF-A05A-4810-9A2E-23CB300831C0}" type="presOf" srcId="{68C03232-FDA0-4039-A1ED-8E501DA9FF8E}" destId="{B6DD58B7-06C2-4302-A943-552896AE1E85}" srcOrd="1" destOrd="0" presId="urn:microsoft.com/office/officeart/2005/8/layout/pyramid1"/>
    <dgm:cxn modelId="{3FF266DB-53AD-4A0A-A2C6-6B4718C33160}" type="presOf" srcId="{4B480FCF-67FA-4A55-AEF2-F06C2CCE2C87}" destId="{25F23EE2-F53B-4947-BE46-B4716B7EF1F9}" srcOrd="0" destOrd="0" presId="urn:microsoft.com/office/officeart/2005/8/layout/pyramid1"/>
    <dgm:cxn modelId="{25D04AE3-AA3F-4203-BBD5-88B55C374E4C}" type="presOf" srcId="{4B480FCF-67FA-4A55-AEF2-F06C2CCE2C87}" destId="{14BACF8A-6C78-4443-9A04-8248CD05D77B}" srcOrd="1" destOrd="0" presId="urn:microsoft.com/office/officeart/2005/8/layout/pyramid1"/>
    <dgm:cxn modelId="{603DCBE9-09DA-4D81-A982-4BA07E2F6BFF}" type="presOf" srcId="{68C03232-FDA0-4039-A1ED-8E501DA9FF8E}" destId="{7B298603-A683-4BBF-9770-DEB871C4637E}" srcOrd="0" destOrd="0" presId="urn:microsoft.com/office/officeart/2005/8/layout/pyramid1"/>
    <dgm:cxn modelId="{64B60BEA-EE4D-4DC2-AF09-B319B163574E}" type="presOf" srcId="{790D92E0-6A4C-49CA-AF06-4CE20CA80E16}" destId="{0A53D04B-84DD-45AE-A319-0F5F4E7F9F79}" srcOrd="1" destOrd="0" presId="urn:microsoft.com/office/officeart/2005/8/layout/pyramid1"/>
    <dgm:cxn modelId="{DA169CFB-DB0A-4584-9F66-AD8C77D30445}" srcId="{A1550A3D-4E5F-413F-9E0B-7D3C7B3D539B}" destId="{790D92E0-6A4C-49CA-AF06-4CE20CA80E16}" srcOrd="0" destOrd="0" parTransId="{47F26AEA-238D-46AC-AD78-8088AEC3AE9A}" sibTransId="{73C81DA0-A525-4873-B42C-7F24C09960D7}"/>
    <dgm:cxn modelId="{5B25EAAE-A19C-48EA-AB16-B646625246E1}" type="presParOf" srcId="{C25E81C9-0CE8-4247-AF78-7E508419B1B4}" destId="{2D1D565B-C6F1-4609-BCB8-5A182735219C}" srcOrd="0" destOrd="0" presId="urn:microsoft.com/office/officeart/2005/8/layout/pyramid1"/>
    <dgm:cxn modelId="{35C33B4A-D4DD-4685-819D-DF2758D9B63F}" type="presParOf" srcId="{2D1D565B-C6F1-4609-BCB8-5A182735219C}" destId="{F69B4270-1DA4-4730-BA9F-744964997522}" srcOrd="0" destOrd="0" presId="urn:microsoft.com/office/officeart/2005/8/layout/pyramid1"/>
    <dgm:cxn modelId="{03A4736D-4A09-49E8-BDCA-FC4EA1B27FA5}" type="presParOf" srcId="{2D1D565B-C6F1-4609-BCB8-5A182735219C}" destId="{0A53D04B-84DD-45AE-A319-0F5F4E7F9F79}" srcOrd="1" destOrd="0" presId="urn:microsoft.com/office/officeart/2005/8/layout/pyramid1"/>
    <dgm:cxn modelId="{4EA96795-B619-49AE-B6E5-3A9243B9BE79}" type="presParOf" srcId="{C25E81C9-0CE8-4247-AF78-7E508419B1B4}" destId="{D51A9695-C87B-41B8-82A7-3729554A7493}" srcOrd="1" destOrd="0" presId="urn:microsoft.com/office/officeart/2005/8/layout/pyramid1"/>
    <dgm:cxn modelId="{4AD3E504-D70E-4278-9F8D-438852158BE4}" type="presParOf" srcId="{D51A9695-C87B-41B8-82A7-3729554A7493}" destId="{7B298603-A683-4BBF-9770-DEB871C4637E}" srcOrd="0" destOrd="0" presId="urn:microsoft.com/office/officeart/2005/8/layout/pyramid1"/>
    <dgm:cxn modelId="{129531D9-FA94-4A23-B09C-27DF408DDFEE}" type="presParOf" srcId="{D51A9695-C87B-41B8-82A7-3729554A7493}" destId="{B6DD58B7-06C2-4302-A943-552896AE1E85}" srcOrd="1" destOrd="0" presId="urn:microsoft.com/office/officeart/2005/8/layout/pyramid1"/>
    <dgm:cxn modelId="{8549B04C-FEA4-4E2E-92AD-FAEFB29E167C}" type="presParOf" srcId="{C25E81C9-0CE8-4247-AF78-7E508419B1B4}" destId="{E29A302D-473F-4860-BA9E-4EE6A383133E}" srcOrd="2" destOrd="0" presId="urn:microsoft.com/office/officeart/2005/8/layout/pyramid1"/>
    <dgm:cxn modelId="{46FA4A9D-6A27-44C9-A663-FAD34E9A8EB3}" type="presParOf" srcId="{E29A302D-473F-4860-BA9E-4EE6A383133E}" destId="{25F23EE2-F53B-4947-BE46-B4716B7EF1F9}" srcOrd="0" destOrd="0" presId="urn:microsoft.com/office/officeart/2005/8/layout/pyramid1"/>
    <dgm:cxn modelId="{1FF9D854-985A-4BD3-8290-515DDD1837EA}" type="presParOf" srcId="{E29A302D-473F-4860-BA9E-4EE6A383133E}" destId="{14BACF8A-6C78-4443-9A04-8248CD05D77B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3FE6BDD-ED3E-41E0-99DF-1A5B7F1FE56C}" type="doc">
      <dgm:prSet loTypeId="urn:microsoft.com/office/officeart/2005/8/layout/radial4" loCatId="relationship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pt-BR"/>
        </a:p>
      </dgm:t>
    </dgm:pt>
    <dgm:pt modelId="{99A490AC-E8F6-4A58-84C0-AC8017CC5E5A}">
      <dgm:prSet phldrT="[Texto]"/>
      <dgm:spPr>
        <a:xfrm>
          <a:off x="2231469" y="2213365"/>
          <a:ext cx="1633061" cy="1633061"/>
        </a:xfrm>
        <a:prstGeom prst="ellipse">
          <a:avLst/>
        </a:prstGeom>
        <a:solidFill>
          <a:srgbClr val="3333CC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pt-BR" dirty="0">
              <a:solidFill>
                <a:srgbClr val="FFFFFF"/>
              </a:solidFill>
              <a:latin typeface="Calibri"/>
              <a:ea typeface="+mn-ea"/>
              <a:cs typeface="+mn-cs"/>
            </a:rPr>
            <a:t>Auditoria</a:t>
          </a:r>
        </a:p>
        <a:p>
          <a:r>
            <a:rPr lang="pt-BR" dirty="0">
              <a:solidFill>
                <a:srgbClr val="FFFFFF"/>
              </a:solidFill>
              <a:latin typeface="Calibri"/>
              <a:ea typeface="+mn-ea"/>
              <a:cs typeface="+mn-cs"/>
            </a:rPr>
            <a:t>Compliance</a:t>
          </a:r>
        </a:p>
      </dgm:t>
    </dgm:pt>
    <dgm:pt modelId="{82EEF5E2-E613-478D-92F8-6F33F8034D41}" type="parTrans" cxnId="{ED6F18CA-CFD4-43D1-9983-5CF0073EF921}">
      <dgm:prSet/>
      <dgm:spPr/>
      <dgm:t>
        <a:bodyPr/>
        <a:lstStyle/>
        <a:p>
          <a:endParaRPr lang="pt-BR"/>
        </a:p>
      </dgm:t>
    </dgm:pt>
    <dgm:pt modelId="{F7335994-40FB-400F-B5F7-D34514E28D8A}" type="sibTrans" cxnId="{ED6F18CA-CFD4-43D1-9983-5CF0073EF921}">
      <dgm:prSet/>
      <dgm:spPr/>
      <dgm:t>
        <a:bodyPr/>
        <a:lstStyle/>
        <a:p>
          <a:endParaRPr lang="pt-BR"/>
        </a:p>
      </dgm:t>
    </dgm:pt>
    <dgm:pt modelId="{7AAAEB16-A9FA-434C-BD41-6911F61C834E}">
      <dgm:prSet phldrT="[Texto]"/>
      <dgm:spPr>
        <a:xfrm>
          <a:off x="615" y="2572638"/>
          <a:ext cx="1143142" cy="914514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pt-BR" dirty="0">
              <a:solidFill>
                <a:srgbClr val="000000"/>
              </a:solidFill>
              <a:latin typeface="Calibri"/>
              <a:ea typeface="+mn-ea"/>
              <a:cs typeface="+mn-cs"/>
            </a:rPr>
            <a:t>Fluxograma</a:t>
          </a:r>
        </a:p>
      </dgm:t>
    </dgm:pt>
    <dgm:pt modelId="{EB74E380-4138-4D21-9FAE-B708D5E8A148}" type="parTrans" cxnId="{55AC7571-84B8-4D65-AD95-77629B594DB6}">
      <dgm:prSet/>
      <dgm:spPr>
        <a:xfrm rot="10800000">
          <a:off x="572187" y="2797184"/>
          <a:ext cx="1568021" cy="465422"/>
        </a:xfrm>
        <a:prstGeom prst="leftArrow">
          <a:avLst>
            <a:gd name="adj1" fmla="val 60000"/>
            <a:gd name="adj2" fmla="val 50000"/>
          </a:avLst>
        </a:prstGeom>
        <a:solidFill>
          <a:srgbClr val="3333CC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BR"/>
        </a:p>
      </dgm:t>
    </dgm:pt>
    <dgm:pt modelId="{C2EF8677-4F2A-4851-8E9C-8A072235A13F}" type="sibTrans" cxnId="{55AC7571-84B8-4D65-AD95-77629B594DB6}">
      <dgm:prSet/>
      <dgm:spPr/>
      <dgm:t>
        <a:bodyPr/>
        <a:lstStyle/>
        <a:p>
          <a:endParaRPr lang="pt-BR"/>
        </a:p>
      </dgm:t>
    </dgm:pt>
    <dgm:pt modelId="{C46EA261-0DF5-4F86-9F1D-0D7F489DDBE5}">
      <dgm:prSet phldrT="[Texto]"/>
      <dgm:spPr>
        <a:xfrm>
          <a:off x="473453" y="1117392"/>
          <a:ext cx="1143142" cy="914514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pt-BR" dirty="0">
              <a:solidFill>
                <a:srgbClr val="000000"/>
              </a:solidFill>
              <a:latin typeface="Calibri"/>
              <a:ea typeface="+mn-ea"/>
              <a:cs typeface="+mn-cs"/>
            </a:rPr>
            <a:t>Narrativas</a:t>
          </a:r>
        </a:p>
      </dgm:t>
    </dgm:pt>
    <dgm:pt modelId="{E683DC12-704E-4845-A901-7161ED084F74}" type="parTrans" cxnId="{581C9FFF-B2DA-448C-A018-9B7BD3BD348A}">
      <dgm:prSet/>
      <dgm:spPr>
        <a:xfrm rot="12960000">
          <a:off x="895292" y="1802768"/>
          <a:ext cx="1568021" cy="465422"/>
        </a:xfrm>
        <a:prstGeom prst="leftArrow">
          <a:avLst>
            <a:gd name="adj1" fmla="val 60000"/>
            <a:gd name="adj2" fmla="val 50000"/>
          </a:avLst>
        </a:prstGeom>
        <a:solidFill>
          <a:srgbClr val="3333CC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BR"/>
        </a:p>
      </dgm:t>
    </dgm:pt>
    <dgm:pt modelId="{D1204F40-0947-41E0-A9F7-EC5BE72B4042}" type="sibTrans" cxnId="{581C9FFF-B2DA-448C-A018-9B7BD3BD348A}">
      <dgm:prSet/>
      <dgm:spPr/>
      <dgm:t>
        <a:bodyPr/>
        <a:lstStyle/>
        <a:p>
          <a:endParaRPr lang="pt-BR"/>
        </a:p>
      </dgm:t>
    </dgm:pt>
    <dgm:pt modelId="{9C07C47C-D28E-4FEE-AD34-0015B4A4EDB2}">
      <dgm:prSet phldrT="[Texto]"/>
      <dgm:spPr>
        <a:xfrm>
          <a:off x="1711360" y="218000"/>
          <a:ext cx="1143142" cy="914514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pt-BR" dirty="0">
              <a:solidFill>
                <a:srgbClr val="000000"/>
              </a:solidFill>
              <a:latin typeface="Calibri"/>
              <a:ea typeface="+mn-ea"/>
              <a:cs typeface="+mn-cs"/>
            </a:rPr>
            <a:t>Segregação de Função</a:t>
          </a:r>
        </a:p>
      </dgm:t>
    </dgm:pt>
    <dgm:pt modelId="{E81E10F8-9983-43E0-9FF1-E885B0E7B0F1}" type="parTrans" cxnId="{E83D1304-D70A-48AA-B6A8-0112A7E213D2}">
      <dgm:prSet/>
      <dgm:spPr>
        <a:xfrm rot="15120000">
          <a:off x="1741193" y="1188185"/>
          <a:ext cx="1568021" cy="465422"/>
        </a:xfrm>
        <a:prstGeom prst="leftArrow">
          <a:avLst>
            <a:gd name="adj1" fmla="val 60000"/>
            <a:gd name="adj2" fmla="val 50000"/>
          </a:avLst>
        </a:prstGeom>
        <a:solidFill>
          <a:srgbClr val="3333CC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BR"/>
        </a:p>
      </dgm:t>
    </dgm:pt>
    <dgm:pt modelId="{41D7ADC1-EB15-4440-A5FF-332BFA6B807F}" type="sibTrans" cxnId="{E83D1304-D70A-48AA-B6A8-0112A7E213D2}">
      <dgm:prSet/>
      <dgm:spPr/>
      <dgm:t>
        <a:bodyPr/>
        <a:lstStyle/>
        <a:p>
          <a:endParaRPr lang="pt-BR"/>
        </a:p>
      </dgm:t>
    </dgm:pt>
    <dgm:pt modelId="{58C5A5D9-3C8B-4179-A8A8-FC398E719CC6}">
      <dgm:prSet/>
      <dgm:spPr>
        <a:xfrm>
          <a:off x="3241496" y="218000"/>
          <a:ext cx="1143142" cy="914514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pt-BR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Matriz de Riscos e Controles</a:t>
          </a:r>
        </a:p>
      </dgm:t>
    </dgm:pt>
    <dgm:pt modelId="{B98EC45B-7F97-42D5-AC07-3935941343FB}" type="parTrans" cxnId="{1755FB36-8908-4AD5-BE0B-7634E0F0AF63}">
      <dgm:prSet/>
      <dgm:spPr>
        <a:xfrm rot="17280000">
          <a:off x="2786784" y="1188185"/>
          <a:ext cx="1568021" cy="465422"/>
        </a:xfrm>
        <a:prstGeom prst="leftArrow">
          <a:avLst>
            <a:gd name="adj1" fmla="val 60000"/>
            <a:gd name="adj2" fmla="val 50000"/>
          </a:avLst>
        </a:prstGeom>
        <a:solidFill>
          <a:srgbClr val="3333CC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BR"/>
        </a:p>
      </dgm:t>
    </dgm:pt>
    <dgm:pt modelId="{D53BF6BB-6920-414C-95FD-0E4C32BE982C}" type="sibTrans" cxnId="{1755FB36-8908-4AD5-BE0B-7634E0F0AF63}">
      <dgm:prSet/>
      <dgm:spPr/>
      <dgm:t>
        <a:bodyPr/>
        <a:lstStyle/>
        <a:p>
          <a:endParaRPr lang="pt-BR"/>
        </a:p>
      </dgm:t>
    </dgm:pt>
    <dgm:pt modelId="{B2B49DF7-BFA6-483C-B291-5D8AA3E8F7CB}">
      <dgm:prSet/>
      <dgm:spPr>
        <a:xfrm>
          <a:off x="4479403" y="1117392"/>
          <a:ext cx="1143142" cy="914514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pt-BR" i="1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Teste</a:t>
          </a:r>
        </a:p>
      </dgm:t>
    </dgm:pt>
    <dgm:pt modelId="{3E7F3C1E-98F2-4E7A-B12A-AE9422D720A4}" type="parTrans" cxnId="{4C84B9F8-D111-4C0A-89D8-A4D4F1A42C42}">
      <dgm:prSet/>
      <dgm:spPr>
        <a:xfrm rot="19440000">
          <a:off x="3632685" y="1802768"/>
          <a:ext cx="1568021" cy="465422"/>
        </a:xfrm>
        <a:prstGeom prst="leftArrow">
          <a:avLst>
            <a:gd name="adj1" fmla="val 60000"/>
            <a:gd name="adj2" fmla="val 50000"/>
          </a:avLst>
        </a:prstGeom>
        <a:solidFill>
          <a:srgbClr val="3333CC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BR"/>
        </a:p>
      </dgm:t>
    </dgm:pt>
    <dgm:pt modelId="{D1F0E1CD-9358-4B65-8F06-866CFBD6ED00}" type="sibTrans" cxnId="{4C84B9F8-D111-4C0A-89D8-A4D4F1A42C42}">
      <dgm:prSet/>
      <dgm:spPr/>
      <dgm:t>
        <a:bodyPr/>
        <a:lstStyle/>
        <a:p>
          <a:endParaRPr lang="pt-BR"/>
        </a:p>
      </dgm:t>
    </dgm:pt>
    <dgm:pt modelId="{683A9A0B-5F64-4BD5-AA3C-6A353D9F205F}">
      <dgm:prSet/>
      <dgm:spPr>
        <a:xfrm>
          <a:off x="4952241" y="2572638"/>
          <a:ext cx="1143142" cy="914514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pt-BR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Deficiências</a:t>
          </a:r>
        </a:p>
      </dgm:t>
    </dgm:pt>
    <dgm:pt modelId="{989D7417-B5CE-4192-B4C9-074F84D1D352}" type="parTrans" cxnId="{DF1503E9-28EB-4CF7-9589-4E478884D268}">
      <dgm:prSet/>
      <dgm:spPr>
        <a:xfrm>
          <a:off x="3955791" y="2797184"/>
          <a:ext cx="1568021" cy="465422"/>
        </a:xfrm>
        <a:prstGeom prst="leftArrow">
          <a:avLst>
            <a:gd name="adj1" fmla="val 60000"/>
            <a:gd name="adj2" fmla="val 50000"/>
          </a:avLst>
        </a:prstGeom>
        <a:solidFill>
          <a:srgbClr val="3333CC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pt-BR"/>
        </a:p>
      </dgm:t>
    </dgm:pt>
    <dgm:pt modelId="{939AA9A2-70CC-4D8E-A5A2-52BA49D3DB1D}" type="sibTrans" cxnId="{DF1503E9-28EB-4CF7-9589-4E478884D268}">
      <dgm:prSet/>
      <dgm:spPr/>
      <dgm:t>
        <a:bodyPr/>
        <a:lstStyle/>
        <a:p>
          <a:endParaRPr lang="pt-BR"/>
        </a:p>
      </dgm:t>
    </dgm:pt>
    <dgm:pt modelId="{57EF189B-3DFA-4059-82B1-DAA7B61EBDE6}" type="pres">
      <dgm:prSet presAssocID="{93FE6BDD-ED3E-41E0-99DF-1A5B7F1FE56C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98DB68B-A8AF-4D7E-804B-70258A500410}" type="pres">
      <dgm:prSet presAssocID="{99A490AC-E8F6-4A58-84C0-AC8017CC5E5A}" presName="centerShape" presStyleLbl="node0" presStyleIdx="0" presStyleCnt="1"/>
      <dgm:spPr/>
    </dgm:pt>
    <dgm:pt modelId="{117EBD72-D2C6-4D89-8144-FF756769E74D}" type="pres">
      <dgm:prSet presAssocID="{EB74E380-4138-4D21-9FAE-B708D5E8A148}" presName="parTrans" presStyleLbl="bgSibTrans2D1" presStyleIdx="0" presStyleCnt="6"/>
      <dgm:spPr/>
    </dgm:pt>
    <dgm:pt modelId="{EC26A89A-64F6-4F88-845A-33DBE481F638}" type="pres">
      <dgm:prSet presAssocID="{7AAAEB16-A9FA-434C-BD41-6911F61C834E}" presName="node" presStyleLbl="node1" presStyleIdx="0" presStyleCnt="6">
        <dgm:presLayoutVars>
          <dgm:bulletEnabled val="1"/>
        </dgm:presLayoutVars>
      </dgm:prSet>
      <dgm:spPr/>
    </dgm:pt>
    <dgm:pt modelId="{B4C126B3-9CCE-4A11-86AC-7D96DEFBA11D}" type="pres">
      <dgm:prSet presAssocID="{E683DC12-704E-4845-A901-7161ED084F74}" presName="parTrans" presStyleLbl="bgSibTrans2D1" presStyleIdx="1" presStyleCnt="6"/>
      <dgm:spPr/>
    </dgm:pt>
    <dgm:pt modelId="{CD489987-70AB-413F-99AF-B1B12024E1E2}" type="pres">
      <dgm:prSet presAssocID="{C46EA261-0DF5-4F86-9F1D-0D7F489DDBE5}" presName="node" presStyleLbl="node1" presStyleIdx="1" presStyleCnt="6">
        <dgm:presLayoutVars>
          <dgm:bulletEnabled val="1"/>
        </dgm:presLayoutVars>
      </dgm:prSet>
      <dgm:spPr/>
    </dgm:pt>
    <dgm:pt modelId="{CFD9C597-E7BC-4526-97F8-03D73EFDEBFC}" type="pres">
      <dgm:prSet presAssocID="{E81E10F8-9983-43E0-9FF1-E885B0E7B0F1}" presName="parTrans" presStyleLbl="bgSibTrans2D1" presStyleIdx="2" presStyleCnt="6"/>
      <dgm:spPr/>
    </dgm:pt>
    <dgm:pt modelId="{194543E2-A7EE-47C3-BA8C-A46E58527503}" type="pres">
      <dgm:prSet presAssocID="{9C07C47C-D28E-4FEE-AD34-0015B4A4EDB2}" presName="node" presStyleLbl="node1" presStyleIdx="2" presStyleCnt="6">
        <dgm:presLayoutVars>
          <dgm:bulletEnabled val="1"/>
        </dgm:presLayoutVars>
      </dgm:prSet>
      <dgm:spPr/>
    </dgm:pt>
    <dgm:pt modelId="{73385DD2-A37A-48E0-B7AC-3B7F898B2C6F}" type="pres">
      <dgm:prSet presAssocID="{B98EC45B-7F97-42D5-AC07-3935941343FB}" presName="parTrans" presStyleLbl="bgSibTrans2D1" presStyleIdx="3" presStyleCnt="6"/>
      <dgm:spPr/>
    </dgm:pt>
    <dgm:pt modelId="{46A2D5F9-70F3-42ED-A800-C0677C1B754A}" type="pres">
      <dgm:prSet presAssocID="{58C5A5D9-3C8B-4179-A8A8-FC398E719CC6}" presName="node" presStyleLbl="node1" presStyleIdx="3" presStyleCnt="6">
        <dgm:presLayoutVars>
          <dgm:bulletEnabled val="1"/>
        </dgm:presLayoutVars>
      </dgm:prSet>
      <dgm:spPr/>
    </dgm:pt>
    <dgm:pt modelId="{651456EF-6371-4C68-A7D2-58D490C31045}" type="pres">
      <dgm:prSet presAssocID="{3E7F3C1E-98F2-4E7A-B12A-AE9422D720A4}" presName="parTrans" presStyleLbl="bgSibTrans2D1" presStyleIdx="4" presStyleCnt="6"/>
      <dgm:spPr/>
    </dgm:pt>
    <dgm:pt modelId="{4D56FF7B-6855-4355-9398-08896FBE5513}" type="pres">
      <dgm:prSet presAssocID="{B2B49DF7-BFA6-483C-B291-5D8AA3E8F7CB}" presName="node" presStyleLbl="node1" presStyleIdx="4" presStyleCnt="6">
        <dgm:presLayoutVars>
          <dgm:bulletEnabled val="1"/>
        </dgm:presLayoutVars>
      </dgm:prSet>
      <dgm:spPr/>
    </dgm:pt>
    <dgm:pt modelId="{DB59BB9A-3B15-4ECD-880F-1EB3ADEB2626}" type="pres">
      <dgm:prSet presAssocID="{989D7417-B5CE-4192-B4C9-074F84D1D352}" presName="parTrans" presStyleLbl="bgSibTrans2D1" presStyleIdx="5" presStyleCnt="6"/>
      <dgm:spPr/>
    </dgm:pt>
    <dgm:pt modelId="{B7F0FFEA-2228-4C8E-9ECC-DE496B8874C5}" type="pres">
      <dgm:prSet presAssocID="{683A9A0B-5F64-4BD5-AA3C-6A353D9F205F}" presName="node" presStyleLbl="node1" presStyleIdx="5" presStyleCnt="6">
        <dgm:presLayoutVars>
          <dgm:bulletEnabled val="1"/>
        </dgm:presLayoutVars>
      </dgm:prSet>
      <dgm:spPr/>
    </dgm:pt>
  </dgm:ptLst>
  <dgm:cxnLst>
    <dgm:cxn modelId="{E83D1304-D70A-48AA-B6A8-0112A7E213D2}" srcId="{99A490AC-E8F6-4A58-84C0-AC8017CC5E5A}" destId="{9C07C47C-D28E-4FEE-AD34-0015B4A4EDB2}" srcOrd="2" destOrd="0" parTransId="{E81E10F8-9983-43E0-9FF1-E885B0E7B0F1}" sibTransId="{41D7ADC1-EB15-4440-A5FF-332BFA6B807F}"/>
    <dgm:cxn modelId="{F35BBF12-BA8F-4E97-AEE8-014F5D09B0A2}" type="presOf" srcId="{989D7417-B5CE-4192-B4C9-074F84D1D352}" destId="{DB59BB9A-3B15-4ECD-880F-1EB3ADEB2626}" srcOrd="0" destOrd="0" presId="urn:microsoft.com/office/officeart/2005/8/layout/radial4"/>
    <dgm:cxn modelId="{FF3AAA1D-F803-419F-9A3D-7773515BCBD2}" type="presOf" srcId="{7AAAEB16-A9FA-434C-BD41-6911F61C834E}" destId="{EC26A89A-64F6-4F88-845A-33DBE481F638}" srcOrd="0" destOrd="0" presId="urn:microsoft.com/office/officeart/2005/8/layout/radial4"/>
    <dgm:cxn modelId="{1755FB36-8908-4AD5-BE0B-7634E0F0AF63}" srcId="{99A490AC-E8F6-4A58-84C0-AC8017CC5E5A}" destId="{58C5A5D9-3C8B-4179-A8A8-FC398E719CC6}" srcOrd="3" destOrd="0" parTransId="{B98EC45B-7F97-42D5-AC07-3935941343FB}" sibTransId="{D53BF6BB-6920-414C-95FD-0E4C32BE982C}"/>
    <dgm:cxn modelId="{9FCA155E-FFCD-4C65-B021-AD489F072160}" type="presOf" srcId="{B2B49DF7-BFA6-483C-B291-5D8AA3E8F7CB}" destId="{4D56FF7B-6855-4355-9398-08896FBE5513}" srcOrd="0" destOrd="0" presId="urn:microsoft.com/office/officeart/2005/8/layout/radial4"/>
    <dgm:cxn modelId="{CFBAA249-9CA2-47DE-881B-6296A8BF2E06}" type="presOf" srcId="{C46EA261-0DF5-4F86-9F1D-0D7F489DDBE5}" destId="{CD489987-70AB-413F-99AF-B1B12024E1E2}" srcOrd="0" destOrd="0" presId="urn:microsoft.com/office/officeart/2005/8/layout/radial4"/>
    <dgm:cxn modelId="{55AC7571-84B8-4D65-AD95-77629B594DB6}" srcId="{99A490AC-E8F6-4A58-84C0-AC8017CC5E5A}" destId="{7AAAEB16-A9FA-434C-BD41-6911F61C834E}" srcOrd="0" destOrd="0" parTransId="{EB74E380-4138-4D21-9FAE-B708D5E8A148}" sibTransId="{C2EF8677-4F2A-4851-8E9C-8A072235A13F}"/>
    <dgm:cxn modelId="{191EBC53-F499-4D95-B1E1-5D526D257C6D}" type="presOf" srcId="{3E7F3C1E-98F2-4E7A-B12A-AE9422D720A4}" destId="{651456EF-6371-4C68-A7D2-58D490C31045}" srcOrd="0" destOrd="0" presId="urn:microsoft.com/office/officeart/2005/8/layout/radial4"/>
    <dgm:cxn modelId="{5DA17C81-FE6E-4E6E-96ED-A58A28E112AA}" type="presOf" srcId="{683A9A0B-5F64-4BD5-AA3C-6A353D9F205F}" destId="{B7F0FFEA-2228-4C8E-9ECC-DE496B8874C5}" srcOrd="0" destOrd="0" presId="urn:microsoft.com/office/officeart/2005/8/layout/radial4"/>
    <dgm:cxn modelId="{53AC1B99-77A2-4AEE-A6C2-F7A5206691D4}" type="presOf" srcId="{99A490AC-E8F6-4A58-84C0-AC8017CC5E5A}" destId="{C98DB68B-A8AF-4D7E-804B-70258A500410}" srcOrd="0" destOrd="0" presId="urn:microsoft.com/office/officeart/2005/8/layout/radial4"/>
    <dgm:cxn modelId="{0BD6279E-D3B1-414A-859B-CCF1DD7E097E}" type="presOf" srcId="{93FE6BDD-ED3E-41E0-99DF-1A5B7F1FE56C}" destId="{57EF189B-3DFA-4059-82B1-DAA7B61EBDE6}" srcOrd="0" destOrd="0" presId="urn:microsoft.com/office/officeart/2005/8/layout/radial4"/>
    <dgm:cxn modelId="{1A4D48A5-E86E-43C4-B7D4-EC6ED305D81C}" type="presOf" srcId="{E683DC12-704E-4845-A901-7161ED084F74}" destId="{B4C126B3-9CCE-4A11-86AC-7D96DEFBA11D}" srcOrd="0" destOrd="0" presId="urn:microsoft.com/office/officeart/2005/8/layout/radial4"/>
    <dgm:cxn modelId="{E68E88B3-2DEF-4A49-8149-9664E164A107}" type="presOf" srcId="{E81E10F8-9983-43E0-9FF1-E885B0E7B0F1}" destId="{CFD9C597-E7BC-4526-97F8-03D73EFDEBFC}" srcOrd="0" destOrd="0" presId="urn:microsoft.com/office/officeart/2005/8/layout/radial4"/>
    <dgm:cxn modelId="{ED6F18CA-CFD4-43D1-9983-5CF0073EF921}" srcId="{93FE6BDD-ED3E-41E0-99DF-1A5B7F1FE56C}" destId="{99A490AC-E8F6-4A58-84C0-AC8017CC5E5A}" srcOrd="0" destOrd="0" parTransId="{82EEF5E2-E613-478D-92F8-6F33F8034D41}" sibTransId="{F7335994-40FB-400F-B5F7-D34514E28D8A}"/>
    <dgm:cxn modelId="{B86327CF-DD3D-4256-A6CA-7A191692D711}" type="presOf" srcId="{EB74E380-4138-4D21-9FAE-B708D5E8A148}" destId="{117EBD72-D2C6-4D89-8144-FF756769E74D}" srcOrd="0" destOrd="0" presId="urn:microsoft.com/office/officeart/2005/8/layout/radial4"/>
    <dgm:cxn modelId="{484E6BDA-D9B1-4E32-8179-72490BB4B0F7}" type="presOf" srcId="{9C07C47C-D28E-4FEE-AD34-0015B4A4EDB2}" destId="{194543E2-A7EE-47C3-BA8C-A46E58527503}" srcOrd="0" destOrd="0" presId="urn:microsoft.com/office/officeart/2005/8/layout/radial4"/>
    <dgm:cxn modelId="{004D0ADB-1D41-44D0-BBBD-1DB778E1E57C}" type="presOf" srcId="{58C5A5D9-3C8B-4179-A8A8-FC398E719CC6}" destId="{46A2D5F9-70F3-42ED-A800-C0677C1B754A}" srcOrd="0" destOrd="0" presId="urn:microsoft.com/office/officeart/2005/8/layout/radial4"/>
    <dgm:cxn modelId="{DF1503E9-28EB-4CF7-9589-4E478884D268}" srcId="{99A490AC-E8F6-4A58-84C0-AC8017CC5E5A}" destId="{683A9A0B-5F64-4BD5-AA3C-6A353D9F205F}" srcOrd="5" destOrd="0" parTransId="{989D7417-B5CE-4192-B4C9-074F84D1D352}" sibTransId="{939AA9A2-70CC-4D8E-A5A2-52BA49D3DB1D}"/>
    <dgm:cxn modelId="{4C84B9F8-D111-4C0A-89D8-A4D4F1A42C42}" srcId="{99A490AC-E8F6-4A58-84C0-AC8017CC5E5A}" destId="{B2B49DF7-BFA6-483C-B291-5D8AA3E8F7CB}" srcOrd="4" destOrd="0" parTransId="{3E7F3C1E-98F2-4E7A-B12A-AE9422D720A4}" sibTransId="{D1F0E1CD-9358-4B65-8F06-866CFBD6ED00}"/>
    <dgm:cxn modelId="{95BA51FE-DD55-40C7-BB76-B6B07BCE17A4}" type="presOf" srcId="{B98EC45B-7F97-42D5-AC07-3935941343FB}" destId="{73385DD2-A37A-48E0-B7AC-3B7F898B2C6F}" srcOrd="0" destOrd="0" presId="urn:microsoft.com/office/officeart/2005/8/layout/radial4"/>
    <dgm:cxn modelId="{581C9FFF-B2DA-448C-A018-9B7BD3BD348A}" srcId="{99A490AC-E8F6-4A58-84C0-AC8017CC5E5A}" destId="{C46EA261-0DF5-4F86-9F1D-0D7F489DDBE5}" srcOrd="1" destOrd="0" parTransId="{E683DC12-704E-4845-A901-7161ED084F74}" sibTransId="{D1204F40-0947-41E0-A9F7-EC5BE72B4042}"/>
    <dgm:cxn modelId="{0F21D1CD-454A-4A00-8070-3E2D85602735}" type="presParOf" srcId="{57EF189B-3DFA-4059-82B1-DAA7B61EBDE6}" destId="{C98DB68B-A8AF-4D7E-804B-70258A500410}" srcOrd="0" destOrd="0" presId="urn:microsoft.com/office/officeart/2005/8/layout/radial4"/>
    <dgm:cxn modelId="{7DC529F4-0353-43F9-BC7E-2BBA43E13DC7}" type="presParOf" srcId="{57EF189B-3DFA-4059-82B1-DAA7B61EBDE6}" destId="{117EBD72-D2C6-4D89-8144-FF756769E74D}" srcOrd="1" destOrd="0" presId="urn:microsoft.com/office/officeart/2005/8/layout/radial4"/>
    <dgm:cxn modelId="{59666557-4E4D-48F8-AF8D-A2A2006885AA}" type="presParOf" srcId="{57EF189B-3DFA-4059-82B1-DAA7B61EBDE6}" destId="{EC26A89A-64F6-4F88-845A-33DBE481F638}" srcOrd="2" destOrd="0" presId="urn:microsoft.com/office/officeart/2005/8/layout/radial4"/>
    <dgm:cxn modelId="{6D1E2A2D-1BDD-4501-A912-5537BBEDAE66}" type="presParOf" srcId="{57EF189B-3DFA-4059-82B1-DAA7B61EBDE6}" destId="{B4C126B3-9CCE-4A11-86AC-7D96DEFBA11D}" srcOrd="3" destOrd="0" presId="urn:microsoft.com/office/officeart/2005/8/layout/radial4"/>
    <dgm:cxn modelId="{13A162BB-6757-4F6A-BBB4-DBFFC37BF772}" type="presParOf" srcId="{57EF189B-3DFA-4059-82B1-DAA7B61EBDE6}" destId="{CD489987-70AB-413F-99AF-B1B12024E1E2}" srcOrd="4" destOrd="0" presId="urn:microsoft.com/office/officeart/2005/8/layout/radial4"/>
    <dgm:cxn modelId="{920DC2AC-6790-48CD-9486-E19220D2FCF3}" type="presParOf" srcId="{57EF189B-3DFA-4059-82B1-DAA7B61EBDE6}" destId="{CFD9C597-E7BC-4526-97F8-03D73EFDEBFC}" srcOrd="5" destOrd="0" presId="urn:microsoft.com/office/officeart/2005/8/layout/radial4"/>
    <dgm:cxn modelId="{6FFE863D-7E8D-4622-B97B-DD8B07609A37}" type="presParOf" srcId="{57EF189B-3DFA-4059-82B1-DAA7B61EBDE6}" destId="{194543E2-A7EE-47C3-BA8C-A46E58527503}" srcOrd="6" destOrd="0" presId="urn:microsoft.com/office/officeart/2005/8/layout/radial4"/>
    <dgm:cxn modelId="{82B6D347-976D-4689-8BD2-77FBA705AE7B}" type="presParOf" srcId="{57EF189B-3DFA-4059-82B1-DAA7B61EBDE6}" destId="{73385DD2-A37A-48E0-B7AC-3B7F898B2C6F}" srcOrd="7" destOrd="0" presId="urn:microsoft.com/office/officeart/2005/8/layout/radial4"/>
    <dgm:cxn modelId="{DADEA89B-BCA3-4646-AF61-8D9D7D96F1BB}" type="presParOf" srcId="{57EF189B-3DFA-4059-82B1-DAA7B61EBDE6}" destId="{46A2D5F9-70F3-42ED-A800-C0677C1B754A}" srcOrd="8" destOrd="0" presId="urn:microsoft.com/office/officeart/2005/8/layout/radial4"/>
    <dgm:cxn modelId="{8B3564C4-95D3-4A7A-AA86-FCB99B35AFA3}" type="presParOf" srcId="{57EF189B-3DFA-4059-82B1-DAA7B61EBDE6}" destId="{651456EF-6371-4C68-A7D2-58D490C31045}" srcOrd="9" destOrd="0" presId="urn:microsoft.com/office/officeart/2005/8/layout/radial4"/>
    <dgm:cxn modelId="{1475D954-16AE-4645-B1E0-AA97F71ED04F}" type="presParOf" srcId="{57EF189B-3DFA-4059-82B1-DAA7B61EBDE6}" destId="{4D56FF7B-6855-4355-9398-08896FBE5513}" srcOrd="10" destOrd="0" presId="urn:microsoft.com/office/officeart/2005/8/layout/radial4"/>
    <dgm:cxn modelId="{5C929098-1509-4505-8656-CB0EEEDAE670}" type="presParOf" srcId="{57EF189B-3DFA-4059-82B1-DAA7B61EBDE6}" destId="{DB59BB9A-3B15-4ECD-880F-1EB3ADEB2626}" srcOrd="11" destOrd="0" presId="urn:microsoft.com/office/officeart/2005/8/layout/radial4"/>
    <dgm:cxn modelId="{58C6C686-500A-454D-9783-5D56DB8DD6E2}" type="presParOf" srcId="{57EF189B-3DFA-4059-82B1-DAA7B61EBDE6}" destId="{B7F0FFEA-2228-4C8E-9ECC-DE496B8874C5}" srcOrd="12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F92FF0-7A8E-41D5-8C2F-22B32D59F2E9}">
      <dsp:nvSpPr>
        <dsp:cNvPr id="0" name=""/>
        <dsp:cNvSpPr/>
      </dsp:nvSpPr>
      <dsp:spPr>
        <a:xfrm>
          <a:off x="1240338" y="372728"/>
          <a:ext cx="4297639" cy="2209795"/>
        </a:xfrm>
        <a:prstGeom prst="rect">
          <a:avLst/>
        </a:prstGeom>
        <a:solidFill>
          <a:schemeClr val="bg1">
            <a:lumMod val="85000"/>
            <a:alpha val="90000"/>
          </a:schemeClr>
        </a:solidFill>
        <a:ln w="12700" cap="flat" cmpd="sng" algn="ctr">
          <a:solidFill>
            <a:schemeClr val="tx1">
              <a:alpha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None/>
          </a:pPr>
          <a:r>
            <a:rPr lang="pt-BR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   </a:t>
          </a:r>
          <a:r>
            <a:rPr lang="pt-BR" sz="2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- </a:t>
          </a:r>
          <a:r>
            <a:rPr lang="pt-BR" sz="24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Dificuldade de obtenção </a:t>
          </a:r>
          <a:r>
            <a:rPr lang="pt-BR" sz="2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da documentação solicitada</a:t>
          </a:r>
          <a:r>
            <a:rPr lang="pt-BR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.- </a:t>
          </a:r>
        </a:p>
      </dsp:txBody>
      <dsp:txXfrm>
        <a:off x="1927960" y="372728"/>
        <a:ext cx="3610017" cy="2209795"/>
      </dsp:txXfrm>
    </dsp:sp>
    <dsp:sp modelId="{E747B51A-2523-44CB-9921-931CAF54CAA0}">
      <dsp:nvSpPr>
        <dsp:cNvPr id="0" name=""/>
        <dsp:cNvSpPr/>
      </dsp:nvSpPr>
      <dsp:spPr>
        <a:xfrm>
          <a:off x="0" y="8815"/>
          <a:ext cx="2217418" cy="2118903"/>
        </a:xfrm>
        <a:prstGeom prst="ellipse">
          <a:avLst/>
        </a:prstGeom>
        <a:solidFill>
          <a:srgbClr val="FF0000"/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>
              <a:solidFill>
                <a:srgbClr val="FFFFFF"/>
              </a:solidFill>
              <a:latin typeface="Calibri"/>
              <a:ea typeface="+mn-ea"/>
              <a:cs typeface="+mn-cs"/>
            </a:rPr>
            <a:t>Não pode haver limitações de 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>
              <a:solidFill>
                <a:srgbClr val="FFFFFF"/>
              </a:solidFill>
              <a:latin typeface="Calibri"/>
              <a:ea typeface="+mn-ea"/>
              <a:cs typeface="+mn-cs"/>
            </a:rPr>
            <a:t>escopo!!!</a:t>
          </a:r>
        </a:p>
      </dsp:txBody>
      <dsp:txXfrm>
        <a:off x="324733" y="319121"/>
        <a:ext cx="1567952" cy="149829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9B4270-1DA4-4730-BA9F-744964997522}">
      <dsp:nvSpPr>
        <dsp:cNvPr id="0" name=""/>
        <dsp:cNvSpPr/>
      </dsp:nvSpPr>
      <dsp:spPr>
        <a:xfrm>
          <a:off x="1717164" y="0"/>
          <a:ext cx="1717164" cy="1328845"/>
        </a:xfrm>
        <a:prstGeom prst="trapezoid">
          <a:avLst>
            <a:gd name="adj" fmla="val 64611"/>
          </a:avLst>
        </a:prstGeom>
        <a:solidFill>
          <a:schemeClr val="tx1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700" kern="1200" dirty="0">
              <a:solidFill>
                <a:schemeClr val="bg1"/>
              </a:solidFill>
            </a:rPr>
            <a:t>1</a:t>
          </a:r>
        </a:p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kern="1200" dirty="0">
              <a:solidFill>
                <a:schemeClr val="bg1"/>
              </a:solidFill>
            </a:rPr>
            <a:t>Porte</a:t>
          </a:r>
        </a:p>
      </dsp:txBody>
      <dsp:txXfrm>
        <a:off x="1717164" y="0"/>
        <a:ext cx="1717164" cy="1328845"/>
      </dsp:txXfrm>
    </dsp:sp>
    <dsp:sp modelId="{7B298603-A683-4BBF-9770-DEB871C4637E}">
      <dsp:nvSpPr>
        <dsp:cNvPr id="0" name=""/>
        <dsp:cNvSpPr/>
      </dsp:nvSpPr>
      <dsp:spPr>
        <a:xfrm>
          <a:off x="858582" y="1328845"/>
          <a:ext cx="3434329" cy="1328845"/>
        </a:xfrm>
        <a:prstGeom prst="trapezoid">
          <a:avLst>
            <a:gd name="adj" fmla="val 64611"/>
          </a:avLst>
        </a:prstGeom>
        <a:solidFill>
          <a:srgbClr val="FF000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700" kern="1200" dirty="0">
              <a:solidFill>
                <a:schemeClr val="bg1"/>
              </a:solidFill>
            </a:rPr>
            <a:t>2</a:t>
          </a:r>
        </a:p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kern="1200" dirty="0">
              <a:solidFill>
                <a:schemeClr val="bg1"/>
              </a:solidFill>
            </a:rPr>
            <a:t>Porte</a:t>
          </a:r>
        </a:p>
      </dsp:txBody>
      <dsp:txXfrm>
        <a:off x="1459589" y="1328845"/>
        <a:ext cx="2232314" cy="1328845"/>
      </dsp:txXfrm>
    </dsp:sp>
    <dsp:sp modelId="{25F23EE2-F53B-4947-BE46-B4716B7EF1F9}">
      <dsp:nvSpPr>
        <dsp:cNvPr id="0" name=""/>
        <dsp:cNvSpPr/>
      </dsp:nvSpPr>
      <dsp:spPr>
        <a:xfrm>
          <a:off x="0" y="2657690"/>
          <a:ext cx="5151494" cy="1328845"/>
        </a:xfrm>
        <a:prstGeom prst="trapezoid">
          <a:avLst>
            <a:gd name="adj" fmla="val 64611"/>
          </a:avLst>
        </a:prstGeom>
        <a:solidFill>
          <a:srgbClr val="00CC0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700" kern="1200" dirty="0">
              <a:solidFill>
                <a:schemeClr val="bg1"/>
              </a:solidFill>
            </a:rPr>
            <a:t>3</a:t>
          </a:r>
        </a:p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400" kern="1200" dirty="0">
              <a:solidFill>
                <a:schemeClr val="bg1"/>
              </a:solidFill>
            </a:rPr>
            <a:t>Porte</a:t>
          </a:r>
        </a:p>
      </dsp:txBody>
      <dsp:txXfrm>
        <a:off x="901511" y="2657690"/>
        <a:ext cx="3348471" cy="132884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9B4270-1DA4-4730-BA9F-744964997522}">
      <dsp:nvSpPr>
        <dsp:cNvPr id="0" name=""/>
        <dsp:cNvSpPr/>
      </dsp:nvSpPr>
      <dsp:spPr>
        <a:xfrm>
          <a:off x="1717164" y="0"/>
          <a:ext cx="1717164" cy="1328845"/>
        </a:xfrm>
        <a:prstGeom prst="trapezoid">
          <a:avLst>
            <a:gd name="adj" fmla="val 64611"/>
          </a:avLst>
        </a:prstGeom>
        <a:solidFill>
          <a:schemeClr val="tx1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6500" kern="1200" dirty="0">
              <a:solidFill>
                <a:schemeClr val="bg1"/>
              </a:solidFill>
            </a:rPr>
            <a:t>1</a:t>
          </a:r>
        </a:p>
      </dsp:txBody>
      <dsp:txXfrm>
        <a:off x="1717164" y="0"/>
        <a:ext cx="1717164" cy="1328845"/>
      </dsp:txXfrm>
    </dsp:sp>
    <dsp:sp modelId="{7B298603-A683-4BBF-9770-DEB871C4637E}">
      <dsp:nvSpPr>
        <dsp:cNvPr id="0" name=""/>
        <dsp:cNvSpPr/>
      </dsp:nvSpPr>
      <dsp:spPr>
        <a:xfrm>
          <a:off x="858582" y="1328845"/>
          <a:ext cx="3434329" cy="1328845"/>
        </a:xfrm>
        <a:prstGeom prst="trapezoid">
          <a:avLst>
            <a:gd name="adj" fmla="val 64611"/>
          </a:avLst>
        </a:prstGeom>
        <a:solidFill>
          <a:srgbClr val="FF000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6500" kern="1200" dirty="0">
              <a:solidFill>
                <a:schemeClr val="bg1"/>
              </a:solidFill>
            </a:rPr>
            <a:t>2</a:t>
          </a:r>
        </a:p>
      </dsp:txBody>
      <dsp:txXfrm>
        <a:off x="1459589" y="1328845"/>
        <a:ext cx="2232314" cy="1328845"/>
      </dsp:txXfrm>
    </dsp:sp>
    <dsp:sp modelId="{25F23EE2-F53B-4947-BE46-B4716B7EF1F9}">
      <dsp:nvSpPr>
        <dsp:cNvPr id="0" name=""/>
        <dsp:cNvSpPr/>
      </dsp:nvSpPr>
      <dsp:spPr>
        <a:xfrm>
          <a:off x="0" y="2657690"/>
          <a:ext cx="5151494" cy="1328845"/>
        </a:xfrm>
        <a:prstGeom prst="trapezoid">
          <a:avLst>
            <a:gd name="adj" fmla="val 64611"/>
          </a:avLst>
        </a:prstGeom>
        <a:solidFill>
          <a:srgbClr val="00CC0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6500" kern="1200" dirty="0">
              <a:solidFill>
                <a:schemeClr val="bg1"/>
              </a:solidFill>
            </a:rPr>
            <a:t>3</a:t>
          </a:r>
        </a:p>
      </dsp:txBody>
      <dsp:txXfrm>
        <a:off x="901511" y="2657690"/>
        <a:ext cx="3348471" cy="132884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8DB68B-A8AF-4D7E-804B-70258A500410}">
      <dsp:nvSpPr>
        <dsp:cNvPr id="0" name=""/>
        <dsp:cNvSpPr/>
      </dsp:nvSpPr>
      <dsp:spPr>
        <a:xfrm>
          <a:off x="2636586" y="2738631"/>
          <a:ext cx="1929539" cy="1929539"/>
        </a:xfrm>
        <a:prstGeom prst="ellipse">
          <a:avLst/>
        </a:prstGeom>
        <a:solidFill>
          <a:srgbClr val="3333CC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kern="1200" dirty="0">
              <a:solidFill>
                <a:srgbClr val="FFFFFF"/>
              </a:solidFill>
              <a:latin typeface="Calibri"/>
              <a:ea typeface="+mn-ea"/>
              <a:cs typeface="+mn-cs"/>
            </a:rPr>
            <a:t>Auditoria</a:t>
          </a: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kern="1200" dirty="0">
              <a:solidFill>
                <a:srgbClr val="FFFFFF"/>
              </a:solidFill>
              <a:latin typeface="Calibri"/>
              <a:ea typeface="+mn-ea"/>
              <a:cs typeface="+mn-cs"/>
            </a:rPr>
            <a:t>Compliance</a:t>
          </a:r>
        </a:p>
      </dsp:txBody>
      <dsp:txXfrm>
        <a:off x="2919160" y="3021205"/>
        <a:ext cx="1364391" cy="1364391"/>
      </dsp:txXfrm>
    </dsp:sp>
    <dsp:sp modelId="{117EBD72-D2C6-4D89-8144-FF756769E74D}">
      <dsp:nvSpPr>
        <dsp:cNvPr id="0" name=""/>
        <dsp:cNvSpPr/>
      </dsp:nvSpPr>
      <dsp:spPr>
        <a:xfrm rot="10800000">
          <a:off x="676066" y="3428441"/>
          <a:ext cx="1852691" cy="549918"/>
        </a:xfrm>
        <a:prstGeom prst="leftArrow">
          <a:avLst>
            <a:gd name="adj1" fmla="val 60000"/>
            <a:gd name="adj2" fmla="val 50000"/>
          </a:avLst>
        </a:prstGeom>
        <a:solidFill>
          <a:srgbClr val="3333CC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26A89A-64F6-4F88-845A-33DBE481F638}">
      <dsp:nvSpPr>
        <dsp:cNvPr id="0" name=""/>
        <dsp:cNvSpPr/>
      </dsp:nvSpPr>
      <dsp:spPr>
        <a:xfrm>
          <a:off x="727" y="3163129"/>
          <a:ext cx="1350677" cy="1080541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>
              <a:solidFill>
                <a:srgbClr val="000000"/>
              </a:solidFill>
              <a:latin typeface="Calibri"/>
              <a:ea typeface="+mn-ea"/>
              <a:cs typeface="+mn-cs"/>
            </a:rPr>
            <a:t>Fluxograma</a:t>
          </a:r>
        </a:p>
      </dsp:txBody>
      <dsp:txXfrm>
        <a:off x="32375" y="3194777"/>
        <a:ext cx="1287381" cy="1017245"/>
      </dsp:txXfrm>
    </dsp:sp>
    <dsp:sp modelId="{B4C126B3-9CCE-4A11-86AC-7D96DEFBA11D}">
      <dsp:nvSpPr>
        <dsp:cNvPr id="0" name=""/>
        <dsp:cNvSpPr/>
      </dsp:nvSpPr>
      <dsp:spPr>
        <a:xfrm rot="12960000">
          <a:off x="1057830" y="2253491"/>
          <a:ext cx="1852691" cy="549918"/>
        </a:xfrm>
        <a:prstGeom prst="leftArrow">
          <a:avLst>
            <a:gd name="adj1" fmla="val 60000"/>
            <a:gd name="adj2" fmla="val 50000"/>
          </a:avLst>
        </a:prstGeom>
        <a:solidFill>
          <a:srgbClr val="3333CC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489987-70AB-413F-99AF-B1B12024E1E2}">
      <dsp:nvSpPr>
        <dsp:cNvPr id="0" name=""/>
        <dsp:cNvSpPr/>
      </dsp:nvSpPr>
      <dsp:spPr>
        <a:xfrm>
          <a:off x="559408" y="1443687"/>
          <a:ext cx="1350677" cy="1080541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>
              <a:solidFill>
                <a:srgbClr val="000000"/>
              </a:solidFill>
              <a:latin typeface="Calibri"/>
              <a:ea typeface="+mn-ea"/>
              <a:cs typeface="+mn-cs"/>
            </a:rPr>
            <a:t>Narrativas</a:t>
          </a:r>
        </a:p>
      </dsp:txBody>
      <dsp:txXfrm>
        <a:off x="591056" y="1475335"/>
        <a:ext cx="1287381" cy="1017245"/>
      </dsp:txXfrm>
    </dsp:sp>
    <dsp:sp modelId="{CFD9C597-E7BC-4526-97F8-03D73EFDEBFC}">
      <dsp:nvSpPr>
        <dsp:cNvPr id="0" name=""/>
        <dsp:cNvSpPr/>
      </dsp:nvSpPr>
      <dsp:spPr>
        <a:xfrm rot="15120000">
          <a:off x="2057302" y="1527332"/>
          <a:ext cx="1852691" cy="549918"/>
        </a:xfrm>
        <a:prstGeom prst="leftArrow">
          <a:avLst>
            <a:gd name="adj1" fmla="val 60000"/>
            <a:gd name="adj2" fmla="val 50000"/>
          </a:avLst>
        </a:prstGeom>
        <a:solidFill>
          <a:srgbClr val="3333CC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4543E2-A7EE-47C3-BA8C-A46E58527503}">
      <dsp:nvSpPr>
        <dsp:cNvPr id="0" name=""/>
        <dsp:cNvSpPr/>
      </dsp:nvSpPr>
      <dsp:spPr>
        <a:xfrm>
          <a:off x="2022053" y="381013"/>
          <a:ext cx="1350677" cy="1080541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>
              <a:solidFill>
                <a:srgbClr val="000000"/>
              </a:solidFill>
              <a:latin typeface="Calibri"/>
              <a:ea typeface="+mn-ea"/>
              <a:cs typeface="+mn-cs"/>
            </a:rPr>
            <a:t>Segregação de Função</a:t>
          </a:r>
        </a:p>
      </dsp:txBody>
      <dsp:txXfrm>
        <a:off x="2053701" y="412661"/>
        <a:ext cx="1287381" cy="1017245"/>
      </dsp:txXfrm>
    </dsp:sp>
    <dsp:sp modelId="{73385DD2-A37A-48E0-B7AC-3B7F898B2C6F}">
      <dsp:nvSpPr>
        <dsp:cNvPr id="0" name=""/>
        <dsp:cNvSpPr/>
      </dsp:nvSpPr>
      <dsp:spPr>
        <a:xfrm rot="17280000">
          <a:off x="3292717" y="1527332"/>
          <a:ext cx="1852691" cy="549918"/>
        </a:xfrm>
        <a:prstGeom prst="leftArrow">
          <a:avLst>
            <a:gd name="adj1" fmla="val 60000"/>
            <a:gd name="adj2" fmla="val 50000"/>
          </a:avLst>
        </a:prstGeom>
        <a:solidFill>
          <a:srgbClr val="3333CC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A2D5F9-70F3-42ED-A800-C0677C1B754A}">
      <dsp:nvSpPr>
        <dsp:cNvPr id="0" name=""/>
        <dsp:cNvSpPr/>
      </dsp:nvSpPr>
      <dsp:spPr>
        <a:xfrm>
          <a:off x="3829981" y="381013"/>
          <a:ext cx="1350677" cy="1080541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Matriz de Riscos e Controles</a:t>
          </a:r>
        </a:p>
      </dsp:txBody>
      <dsp:txXfrm>
        <a:off x="3861629" y="412661"/>
        <a:ext cx="1287381" cy="1017245"/>
      </dsp:txXfrm>
    </dsp:sp>
    <dsp:sp modelId="{651456EF-6371-4C68-A7D2-58D490C31045}">
      <dsp:nvSpPr>
        <dsp:cNvPr id="0" name=""/>
        <dsp:cNvSpPr/>
      </dsp:nvSpPr>
      <dsp:spPr>
        <a:xfrm rot="19440000">
          <a:off x="4292189" y="2253491"/>
          <a:ext cx="1852691" cy="549918"/>
        </a:xfrm>
        <a:prstGeom prst="leftArrow">
          <a:avLst>
            <a:gd name="adj1" fmla="val 60000"/>
            <a:gd name="adj2" fmla="val 50000"/>
          </a:avLst>
        </a:prstGeom>
        <a:solidFill>
          <a:srgbClr val="3333CC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56FF7B-6855-4355-9398-08896FBE5513}">
      <dsp:nvSpPr>
        <dsp:cNvPr id="0" name=""/>
        <dsp:cNvSpPr/>
      </dsp:nvSpPr>
      <dsp:spPr>
        <a:xfrm>
          <a:off x="5292626" y="1443687"/>
          <a:ext cx="1350677" cy="1080541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i="1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Teste</a:t>
          </a:r>
        </a:p>
      </dsp:txBody>
      <dsp:txXfrm>
        <a:off x="5324274" y="1475335"/>
        <a:ext cx="1287381" cy="1017245"/>
      </dsp:txXfrm>
    </dsp:sp>
    <dsp:sp modelId="{DB59BB9A-3B15-4ECD-880F-1EB3ADEB2626}">
      <dsp:nvSpPr>
        <dsp:cNvPr id="0" name=""/>
        <dsp:cNvSpPr/>
      </dsp:nvSpPr>
      <dsp:spPr>
        <a:xfrm>
          <a:off x="4673954" y="3428441"/>
          <a:ext cx="1852691" cy="549918"/>
        </a:xfrm>
        <a:prstGeom prst="leftArrow">
          <a:avLst>
            <a:gd name="adj1" fmla="val 60000"/>
            <a:gd name="adj2" fmla="val 50000"/>
          </a:avLst>
        </a:prstGeom>
        <a:solidFill>
          <a:srgbClr val="3333CC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F0FFEA-2228-4C8E-9ECC-DE496B8874C5}">
      <dsp:nvSpPr>
        <dsp:cNvPr id="0" name=""/>
        <dsp:cNvSpPr/>
      </dsp:nvSpPr>
      <dsp:spPr>
        <a:xfrm>
          <a:off x="5851307" y="3163129"/>
          <a:ext cx="1350677" cy="1080541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Deficiências</a:t>
          </a:r>
        </a:p>
      </dsp:txBody>
      <dsp:txXfrm>
        <a:off x="5882955" y="3194777"/>
        <a:ext cx="1287381" cy="10172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0.04937</cdr:x>
      <cdr:y>0.83019</cdr:y>
    </cdr:from>
    <cdr:to>
      <cdr:x>0.20715</cdr:x>
      <cdr:y>0.93889</cdr:y>
    </cdr:to>
    <cdr:sp macro="" textlink="">
      <cdr:nvSpPr>
        <cdr:cNvPr id="2" name="CaixaDeTexto 1"/>
        <cdr:cNvSpPr txBox="1"/>
      </cdr:nvSpPr>
      <cdr:spPr>
        <a:xfrm xmlns:a="http://schemas.openxmlformats.org/drawingml/2006/main">
          <a:off x="270397" y="3168352"/>
          <a:ext cx="864106" cy="4148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t-BR" sz="1600" i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Porte:</a:t>
          </a:r>
        </a:p>
      </cdr:txBody>
    </cdr:sp>
  </cdr:relSizeAnchor>
  <cdr:relSizeAnchor xmlns:cdr="http://schemas.openxmlformats.org/drawingml/2006/chartDrawing">
    <cdr:from>
      <cdr:x>0.26296</cdr:x>
      <cdr:y>0.78238</cdr:y>
    </cdr:from>
    <cdr:to>
      <cdr:x>0.42993</cdr:x>
      <cdr:y>0.95218</cdr:y>
    </cdr:to>
    <cdr:sp macro="" textlink="">
      <cdr:nvSpPr>
        <cdr:cNvPr id="3" name="CaixaDeTexto 2"/>
        <cdr:cNvSpPr txBox="1"/>
      </cdr:nvSpPr>
      <cdr:spPr>
        <a:xfrm xmlns:a="http://schemas.openxmlformats.org/drawingml/2006/main">
          <a:off x="1440160" y="2985908"/>
          <a:ext cx="914400" cy="6480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pt-BR" sz="3200" dirty="0"/>
            <a:t>3</a:t>
          </a:r>
          <a:endParaRPr lang="pt-BR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0.77574</cdr:x>
      <cdr:y>0.73913</cdr:y>
    </cdr:from>
    <cdr:to>
      <cdr:x>0.93352</cdr:x>
      <cdr:y>0.84783</cdr:y>
    </cdr:to>
    <cdr:sp macro="" textlink="">
      <cdr:nvSpPr>
        <cdr:cNvPr id="2" name="CaixaDeTexto 1"/>
        <cdr:cNvSpPr txBox="1"/>
      </cdr:nvSpPr>
      <cdr:spPr>
        <a:xfrm xmlns:a="http://schemas.openxmlformats.org/drawingml/2006/main">
          <a:off x="4248472" y="2288602"/>
          <a:ext cx="864096" cy="3365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t-BR" sz="1600" i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Porte: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541B66-9A98-4D4C-B31B-89D213E65B88}" type="datetimeFigureOut">
              <a:rPr lang="pt-BR" smtClean="0"/>
              <a:t>10/05/2019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4D4787-AAC2-46D1-B2F3-AFF4B4CA96F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3570383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85E016-E9B3-4148-B515-9E49B970A4E8}" type="datetimeFigureOut">
              <a:rPr lang="pt-BR" smtClean="0"/>
              <a:t>10/05/2019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C5CA62-C83C-414D-B5C4-E2C4123B4E6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982259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224975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432319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74445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222251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747810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17545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394371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282214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600568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0944582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436636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221001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368530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043453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745675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083561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139507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594198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3090761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5667628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73650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576446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9124630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2176838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481952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0395305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8838851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4786482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1060280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776678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695616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989096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829755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247409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38" tIns="48719" rIns="97438" bIns="48719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5pPr>
            <a:lvl6pPr marL="2322513" indent="-206375" defTabSz="4064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6pPr>
            <a:lvl7pPr marL="2779713" indent="-206375" defTabSz="4064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7pPr>
            <a:lvl8pPr marL="3236913" indent="-206375" defTabSz="4064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8pPr>
            <a:lvl9pPr marL="3694113" indent="-206375" defTabSz="4064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406400" rtl="0" eaLnBrk="1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685800" algn="l"/>
                <a:tab pos="1373188" algn="l"/>
                <a:tab pos="2060575" algn="l"/>
                <a:tab pos="2747963" algn="l"/>
              </a:tabLst>
              <a:defRPr/>
            </a:pPr>
            <a:r>
              <a:rPr kumimoji="0" lang="en-US" altLang="pt-BR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TREINAMENTO ANUAL BRS 2005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38" tIns="48719" rIns="97438" bIns="48719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5pPr>
            <a:lvl6pPr marL="2322513" indent="-206375" defTabSz="4064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6pPr>
            <a:lvl7pPr marL="2779713" indent="-206375" defTabSz="4064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7pPr>
            <a:lvl8pPr marL="3236913" indent="-206375" defTabSz="4064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8pPr>
            <a:lvl9pPr marL="3694113" indent="-206375" defTabSz="4064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marL="0" marR="0" lvl="0" indent="0" algn="r" defTabSz="406400" rtl="0" eaLnBrk="1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685800" algn="l"/>
                <a:tab pos="1373188" algn="l"/>
                <a:tab pos="2060575" algn="l"/>
                <a:tab pos="2747963" algn="l"/>
              </a:tabLst>
              <a:defRPr/>
            </a:pPr>
            <a:fld id="{1C8C2DFE-2FA8-455D-B759-8D1EB50FCAC6}" type="datetime4">
              <a:rPr kumimoji="0" lang="en-US" altLang="pt-BR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marL="0" marR="0" lvl="0" indent="0" algn="r" defTabSz="406400" rtl="0" eaLnBrk="1" fontAlgn="base" latinLnBrk="0" hangingPunct="0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685800" algn="l"/>
                  <a:tab pos="1373188" algn="l"/>
                  <a:tab pos="2060575" algn="l"/>
                  <a:tab pos="2747963" algn="l"/>
                </a:tabLst>
                <a:defRPr/>
              </a:pPr>
              <a:t>May 10, 2019</a:t>
            </a:fld>
            <a:endParaRPr kumimoji="0" lang="en-US" altLang="pt-BR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12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68966" name="Rectangle 3"/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07526">
              <a:defRPr/>
            </a:pPr>
            <a:endParaRPr lang="pt-BR" altLang="pt-BR" sz="1089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2870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38" tIns="48719" rIns="97438" bIns="48719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5pPr>
            <a:lvl6pPr marL="2322513" indent="-206375" defTabSz="4064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6pPr>
            <a:lvl7pPr marL="2779713" indent="-206375" defTabSz="4064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7pPr>
            <a:lvl8pPr marL="3236913" indent="-206375" defTabSz="4064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8pPr>
            <a:lvl9pPr marL="3694113" indent="-206375" defTabSz="4064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406400" rtl="0" eaLnBrk="1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685800" algn="l"/>
                <a:tab pos="1373188" algn="l"/>
                <a:tab pos="2060575" algn="l"/>
                <a:tab pos="2747963" algn="l"/>
              </a:tabLst>
              <a:defRPr/>
            </a:pPr>
            <a:r>
              <a:rPr kumimoji="0" lang="en-US" altLang="pt-BR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TREINAMENTO ANUAL BRS 2005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38" tIns="48719" rIns="97438" bIns="48719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5pPr>
            <a:lvl6pPr marL="2322513" indent="-206375" defTabSz="4064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6pPr>
            <a:lvl7pPr marL="2779713" indent="-206375" defTabSz="4064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7pPr>
            <a:lvl8pPr marL="3236913" indent="-206375" defTabSz="4064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8pPr>
            <a:lvl9pPr marL="3694113" indent="-206375" defTabSz="4064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685800" algn="l"/>
                <a:tab pos="1373188" algn="l"/>
                <a:tab pos="2060575" algn="l"/>
                <a:tab pos="2747963" algn="l"/>
              </a:tabLst>
              <a:defRPr sz="10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marL="0" marR="0" lvl="0" indent="0" algn="r" defTabSz="406400" rtl="0" eaLnBrk="1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685800" algn="l"/>
                <a:tab pos="1373188" algn="l"/>
                <a:tab pos="2060575" algn="l"/>
                <a:tab pos="2747963" algn="l"/>
              </a:tabLst>
              <a:defRPr/>
            </a:pPr>
            <a:fld id="{1C8C2DFE-2FA8-455D-B759-8D1EB50FCAC6}" type="datetime4">
              <a:rPr kumimoji="0" lang="en-US" altLang="pt-BR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marL="0" marR="0" lvl="0" indent="0" algn="r" defTabSz="406400" rtl="0" eaLnBrk="1" fontAlgn="base" latinLnBrk="0" hangingPunct="0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685800" algn="l"/>
                  <a:tab pos="1373188" algn="l"/>
                  <a:tab pos="2060575" algn="l"/>
                  <a:tab pos="2747963" algn="l"/>
                </a:tabLst>
                <a:defRPr/>
              </a:pPr>
              <a:t>May 10, 2019</a:t>
            </a:fld>
            <a:endParaRPr kumimoji="0" lang="en-US" altLang="pt-BR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12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68966" name="Rectangle 3"/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07526">
              <a:defRPr/>
            </a:pPr>
            <a:endParaRPr lang="pt-BR" altLang="pt-BR" sz="1089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5690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29E4C-AFD1-494D-B093-447ACD644B40}" type="datetimeFigureOut">
              <a:rPr lang="pt-BR" smtClean="0"/>
              <a:t>10/05/2019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46406-11D7-4AC3-AADE-B70CF5B770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91461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29E4C-AFD1-494D-B093-447ACD644B40}" type="datetimeFigureOut">
              <a:rPr lang="pt-BR" smtClean="0"/>
              <a:t>10/05/2019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46406-11D7-4AC3-AADE-B70CF5B770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49775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29E4C-AFD1-494D-B093-447ACD644B40}" type="datetimeFigureOut">
              <a:rPr lang="pt-BR" smtClean="0"/>
              <a:t>10/05/2019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46406-11D7-4AC3-AADE-B70CF5B770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974567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6"/>
          <p:cNvSpPr>
            <a:spLocks noChangeArrowheads="1"/>
          </p:cNvSpPr>
          <p:nvPr userDrawn="1"/>
        </p:nvSpPr>
        <p:spPr bwMode="auto">
          <a:xfrm>
            <a:off x="10896534" y="6597353"/>
            <a:ext cx="1029676" cy="228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373" tIns="50160" rIns="100373" bIns="50160" anchor="b"/>
          <a:lstStyle/>
          <a:p>
            <a:pPr algn="r">
              <a:spcBef>
                <a:spcPct val="0"/>
              </a:spcBef>
              <a:defRPr/>
            </a:pPr>
            <a:fld id="{5364B4A2-6BF2-4F18-B6CC-9FEA18CA3A73}" type="slidenum">
              <a:rPr lang="pt-BR" sz="1067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pPr algn="r">
                <a:spcBef>
                  <a:spcPct val="0"/>
                </a:spcBef>
                <a:defRPr/>
              </a:pPr>
              <a:t>‹nº›</a:t>
            </a:fld>
            <a:endParaRPr lang="pt-BR" sz="1067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326654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481" y="1121880"/>
            <a:ext cx="9143040" cy="238777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481" y="3601820"/>
            <a:ext cx="9143040" cy="165617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2CDA189-32CB-4DE2-88EE-EE64D63D850F}" type="datetimeFigureOut">
              <a:rPr lang="pt-BR"/>
              <a:pPr>
                <a:defRPr/>
              </a:pPr>
              <a:t>10/05/2019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66D13C49-9402-42F1-B96B-73B73F06CC7C}" type="slidenum">
              <a:rPr lang="pt-BR" altLang="pt-BR"/>
              <a:pPr/>
              <a:t>‹nº›</a:t>
            </a:fld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952057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041" y="365799"/>
            <a:ext cx="10513920" cy="1324939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39041" y="1826112"/>
            <a:ext cx="10513920" cy="435069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4AE261D-70CC-4A4C-A9FF-D8580654AE80}" type="datetimeFigureOut">
              <a:rPr lang="pt-BR"/>
              <a:pPr>
                <a:defRPr/>
              </a:pPr>
              <a:t>10/05/2019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4BE6937E-263E-4C9D-807B-AF5609D901C4}" type="slidenum">
              <a:rPr lang="pt-BR" altLang="pt-BR"/>
              <a:pPr/>
              <a:t>‹nº›</a:t>
            </a:fld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37511447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362" y="1709462"/>
            <a:ext cx="10515839" cy="2852939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362" y="4589765"/>
            <a:ext cx="10515839" cy="14991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E7D72B2-D70C-4B84-BE61-97ECEB0538E7}" type="datetimeFigureOut">
              <a:rPr lang="pt-BR"/>
              <a:pPr>
                <a:defRPr/>
              </a:pPr>
              <a:t>10/05/2019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7B27427C-C109-4537-8525-2120D22F33D8}" type="slidenum">
              <a:rPr lang="pt-BR" altLang="pt-BR"/>
              <a:pPr/>
              <a:t>‹nº›</a:t>
            </a:fld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27927946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041" y="365799"/>
            <a:ext cx="10513920" cy="1324939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9041" y="1826112"/>
            <a:ext cx="5164800" cy="435069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88161" y="1826112"/>
            <a:ext cx="5164800" cy="435069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5F3152E-EECA-457C-913F-7C9CDE334EF1}" type="datetimeFigureOut">
              <a:rPr lang="pt-BR"/>
              <a:pPr>
                <a:defRPr/>
              </a:pPr>
              <a:t>10/05/2019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2A060842-B661-427D-934D-572D2B31BEBF}" type="slidenum">
              <a:rPr lang="pt-BR" altLang="pt-BR"/>
              <a:pPr/>
              <a:t>‹nº›</a:t>
            </a:fld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19546000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042" y="365799"/>
            <a:ext cx="10515839" cy="1324939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042" y="1680657"/>
            <a:ext cx="5159039" cy="82376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042" y="2504424"/>
            <a:ext cx="5159039" cy="36853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802" y="1680657"/>
            <a:ext cx="5182079" cy="82376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802" y="2504424"/>
            <a:ext cx="5182079" cy="36853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2AB4010-4B74-4104-B59D-CB551FBC98E9}" type="datetimeFigureOut">
              <a:rPr lang="pt-BR"/>
              <a:pPr>
                <a:defRPr/>
              </a:pPr>
              <a:t>10/05/2019</a:t>
            </a:fld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9B5F5EB9-731E-4632-A592-71C4302BA73E}" type="slidenum">
              <a:rPr lang="pt-BR" altLang="pt-BR"/>
              <a:pPr/>
              <a:t>‹nº›</a:t>
            </a:fld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33467630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041" y="365799"/>
            <a:ext cx="10513920" cy="1324939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BB15226-7F8E-481B-A34A-26042CDE3679}" type="datetimeFigureOut">
              <a:rPr lang="pt-BR"/>
              <a:pPr>
                <a:defRPr/>
              </a:pPr>
              <a:t>10/05/2019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92FF4F16-031E-4ED8-A343-8B8CEB4C227C}" type="slidenum">
              <a:rPr lang="pt-BR" altLang="pt-BR"/>
              <a:pPr/>
              <a:t>‹nº›</a:t>
            </a:fld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24131820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208E7C1-BEB9-49EA-93A6-4B4476B86BD8}" type="datetimeFigureOut">
              <a:rPr lang="pt-BR"/>
              <a:pPr>
                <a:defRPr/>
              </a:pPr>
              <a:t>10/05/2019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6E4DAE4B-0429-4835-A671-FF21C4C1E0D6}" type="slidenum">
              <a:rPr lang="pt-BR" altLang="pt-BR"/>
              <a:pPr/>
              <a:t>‹nº›</a:t>
            </a:fld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3140756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29E4C-AFD1-494D-B093-447ACD644B40}" type="datetimeFigureOut">
              <a:rPr lang="pt-BR" smtClean="0"/>
              <a:t>10/05/2019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46406-11D7-4AC3-AADE-B70CF5B770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215299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041" y="456528"/>
            <a:ext cx="3932160" cy="1601448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4001" y="987944"/>
            <a:ext cx="6170880" cy="487347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041" y="2057978"/>
            <a:ext cx="3932160" cy="38106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A1ADBDC-B893-4725-9046-610AEC087911}" type="datetimeFigureOut">
              <a:rPr lang="pt-BR"/>
              <a:pPr>
                <a:defRPr/>
              </a:pPr>
              <a:t>10/05/2019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BB5BD281-B7AA-4782-8686-B2D7C69A1EE0}" type="slidenum">
              <a:rPr lang="pt-BR" altLang="pt-BR"/>
              <a:pPr/>
              <a:t>‹nº›</a:t>
            </a:fld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26551950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041" y="456528"/>
            <a:ext cx="3932160" cy="1601448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4001" y="987944"/>
            <a:ext cx="6170880" cy="48734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041" y="2057978"/>
            <a:ext cx="3932160" cy="38106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17BA806-0257-4763-8749-CDB63BDBD4AE}" type="datetimeFigureOut">
              <a:rPr lang="pt-BR"/>
              <a:pPr>
                <a:defRPr/>
              </a:pPr>
              <a:t>10/05/2019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8540BEDB-3BE1-4E90-B9F6-04226D620924}" type="slidenum">
              <a:rPr lang="pt-BR" altLang="pt-BR"/>
              <a:pPr/>
              <a:t>‹nº›</a:t>
            </a:fld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38977409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041" y="365799"/>
            <a:ext cx="10513920" cy="1324939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9041" y="1826112"/>
            <a:ext cx="10513920" cy="435069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EAF73CD-FE73-4A6B-8EC2-E79F016A161C}" type="datetimeFigureOut">
              <a:rPr lang="pt-BR"/>
              <a:pPr>
                <a:defRPr/>
              </a:pPr>
              <a:t>10/05/2019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E8057451-0694-4837-AB0D-7EAA0D9D3640}" type="slidenum">
              <a:rPr lang="pt-BR" altLang="pt-BR"/>
              <a:pPr/>
              <a:t>‹nº›</a:t>
            </a:fld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25142065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480" y="365801"/>
            <a:ext cx="2628481" cy="5811011"/>
          </a:xfrm>
          <a:prstGeom prst="rect">
            <a:avLst/>
          </a:prstGeo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9041" y="365801"/>
            <a:ext cx="7701120" cy="581101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713F1BD-515E-46F3-95C6-4340DFFB311B}" type="datetimeFigureOut">
              <a:rPr lang="pt-BR"/>
              <a:pPr>
                <a:defRPr/>
              </a:pPr>
              <a:t>10/05/2019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CA6C47AA-322E-4001-A1DC-179256C88496}" type="slidenum">
              <a:rPr lang="pt-BR" altLang="pt-BR"/>
              <a:pPr/>
              <a:t>‹nº›</a:t>
            </a:fld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6621342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041" y="365799"/>
            <a:ext cx="10513920" cy="1324939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9411874-01D1-413A-A192-CC8251848956}" type="datetimeFigureOut">
              <a:rPr lang="pt-BR"/>
              <a:pPr>
                <a:defRPr/>
              </a:pPr>
              <a:t>10/05/2019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FE0D993C-BC43-42FB-B4E3-D8BB5CEDB9D3}" type="slidenum">
              <a:rPr lang="pt-BR" altLang="pt-BR"/>
              <a:pPr/>
              <a:t>‹nº›</a:t>
            </a:fld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35653937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481" y="1121880"/>
            <a:ext cx="9143040" cy="238777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481" y="3601820"/>
            <a:ext cx="9143040" cy="165617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2CDA189-32CB-4DE2-88EE-EE64D63D850F}" type="datetimeFigureOut">
              <a:rPr lang="pt-BR"/>
              <a:pPr>
                <a:defRPr/>
              </a:pPr>
              <a:t>10/05/2019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66D13C49-9402-42F1-B96B-73B73F06CC7C}" type="slidenum">
              <a:rPr lang="pt-BR" altLang="pt-BR"/>
              <a:pPr/>
              <a:t>‹nº›</a:t>
            </a:fld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33304443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041" y="365799"/>
            <a:ext cx="10513920" cy="1324939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39041" y="1826112"/>
            <a:ext cx="10513920" cy="435069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4AE261D-70CC-4A4C-A9FF-D8580654AE80}" type="datetimeFigureOut">
              <a:rPr lang="pt-BR"/>
              <a:pPr>
                <a:defRPr/>
              </a:pPr>
              <a:t>10/05/2019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4BE6937E-263E-4C9D-807B-AF5609D901C4}" type="slidenum">
              <a:rPr lang="pt-BR" altLang="pt-BR"/>
              <a:pPr/>
              <a:t>‹nº›</a:t>
            </a:fld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12605442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362" y="1709462"/>
            <a:ext cx="10515839" cy="2852939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362" y="4589765"/>
            <a:ext cx="10515839" cy="14991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E7D72B2-D70C-4B84-BE61-97ECEB0538E7}" type="datetimeFigureOut">
              <a:rPr lang="pt-BR"/>
              <a:pPr>
                <a:defRPr/>
              </a:pPr>
              <a:t>10/05/2019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7B27427C-C109-4537-8525-2120D22F33D8}" type="slidenum">
              <a:rPr lang="pt-BR" altLang="pt-BR"/>
              <a:pPr/>
              <a:t>‹nº›</a:t>
            </a:fld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32913731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041" y="365799"/>
            <a:ext cx="10513920" cy="1324939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9041" y="1826112"/>
            <a:ext cx="5164800" cy="435069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88161" y="1826112"/>
            <a:ext cx="5164800" cy="435069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5F3152E-EECA-457C-913F-7C9CDE334EF1}" type="datetimeFigureOut">
              <a:rPr lang="pt-BR"/>
              <a:pPr>
                <a:defRPr/>
              </a:pPr>
              <a:t>10/05/2019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2A060842-B661-427D-934D-572D2B31BEBF}" type="slidenum">
              <a:rPr lang="pt-BR" altLang="pt-BR"/>
              <a:pPr/>
              <a:t>‹nº›</a:t>
            </a:fld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191015156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042" y="365799"/>
            <a:ext cx="10515839" cy="1324939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042" y="1680657"/>
            <a:ext cx="5159039" cy="82376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042" y="2504424"/>
            <a:ext cx="5159039" cy="36853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802" y="1680657"/>
            <a:ext cx="5182079" cy="82376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802" y="2504424"/>
            <a:ext cx="5182079" cy="36853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2AB4010-4B74-4104-B59D-CB551FBC98E9}" type="datetimeFigureOut">
              <a:rPr lang="pt-BR"/>
              <a:pPr>
                <a:defRPr/>
              </a:pPr>
              <a:t>10/05/2019</a:t>
            </a:fld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9B5F5EB9-731E-4632-A592-71C4302BA73E}" type="slidenum">
              <a:rPr lang="pt-BR" altLang="pt-BR"/>
              <a:pPr/>
              <a:t>‹nº›</a:t>
            </a:fld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2423914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29E4C-AFD1-494D-B093-447ACD644B40}" type="datetimeFigureOut">
              <a:rPr lang="pt-BR" smtClean="0"/>
              <a:t>10/05/2019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46406-11D7-4AC3-AADE-B70CF5B770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8013180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041" y="365799"/>
            <a:ext cx="10513920" cy="1324939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BB15226-7F8E-481B-A34A-26042CDE3679}" type="datetimeFigureOut">
              <a:rPr lang="pt-BR"/>
              <a:pPr>
                <a:defRPr/>
              </a:pPr>
              <a:t>10/05/2019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92FF4F16-031E-4ED8-A343-8B8CEB4C227C}" type="slidenum">
              <a:rPr lang="pt-BR" altLang="pt-BR"/>
              <a:pPr/>
              <a:t>‹nº›</a:t>
            </a:fld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4782049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208E7C1-BEB9-49EA-93A6-4B4476B86BD8}" type="datetimeFigureOut">
              <a:rPr lang="pt-BR"/>
              <a:pPr>
                <a:defRPr/>
              </a:pPr>
              <a:t>10/05/2019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6E4DAE4B-0429-4835-A671-FF21C4C1E0D6}" type="slidenum">
              <a:rPr lang="pt-BR" altLang="pt-BR"/>
              <a:pPr/>
              <a:t>‹nº›</a:t>
            </a:fld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16220000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041" y="456528"/>
            <a:ext cx="3932160" cy="1601448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4001" y="987944"/>
            <a:ext cx="6170880" cy="487347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041" y="2057978"/>
            <a:ext cx="3932160" cy="38106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A1ADBDC-B893-4725-9046-610AEC087911}" type="datetimeFigureOut">
              <a:rPr lang="pt-BR"/>
              <a:pPr>
                <a:defRPr/>
              </a:pPr>
              <a:t>10/05/2019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BB5BD281-B7AA-4782-8686-B2D7C69A1EE0}" type="slidenum">
              <a:rPr lang="pt-BR" altLang="pt-BR"/>
              <a:pPr/>
              <a:t>‹nº›</a:t>
            </a:fld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7559345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041" y="456528"/>
            <a:ext cx="3932160" cy="1601448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4001" y="987944"/>
            <a:ext cx="6170880" cy="48734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041" y="2057978"/>
            <a:ext cx="3932160" cy="38106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17BA806-0257-4763-8749-CDB63BDBD4AE}" type="datetimeFigureOut">
              <a:rPr lang="pt-BR"/>
              <a:pPr>
                <a:defRPr/>
              </a:pPr>
              <a:t>10/05/2019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8540BEDB-3BE1-4E90-B9F6-04226D620924}" type="slidenum">
              <a:rPr lang="pt-BR" altLang="pt-BR"/>
              <a:pPr/>
              <a:t>‹nº›</a:t>
            </a:fld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144027894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041" y="365799"/>
            <a:ext cx="10513920" cy="1324939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9041" y="1826112"/>
            <a:ext cx="10513920" cy="435069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EAF73CD-FE73-4A6B-8EC2-E79F016A161C}" type="datetimeFigureOut">
              <a:rPr lang="pt-BR"/>
              <a:pPr>
                <a:defRPr/>
              </a:pPr>
              <a:t>10/05/2019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E8057451-0694-4837-AB0D-7EAA0D9D3640}" type="slidenum">
              <a:rPr lang="pt-BR" altLang="pt-BR"/>
              <a:pPr/>
              <a:t>‹nº›</a:t>
            </a:fld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307888333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480" y="365801"/>
            <a:ext cx="2628481" cy="5811011"/>
          </a:xfrm>
          <a:prstGeom prst="rect">
            <a:avLst/>
          </a:prstGeo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9041" y="365801"/>
            <a:ext cx="7701120" cy="581101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713F1BD-515E-46F3-95C6-4340DFFB311B}" type="datetimeFigureOut">
              <a:rPr lang="pt-BR"/>
              <a:pPr>
                <a:defRPr/>
              </a:pPr>
              <a:t>10/05/2019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CA6C47AA-322E-4001-A1DC-179256C88496}" type="slidenum">
              <a:rPr lang="pt-BR" altLang="pt-BR"/>
              <a:pPr/>
              <a:t>‹nº›</a:t>
            </a:fld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4073819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041" y="365799"/>
            <a:ext cx="10513920" cy="1324939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9411874-01D1-413A-A192-CC8251848956}" type="datetimeFigureOut">
              <a:rPr lang="pt-BR"/>
              <a:pPr>
                <a:defRPr/>
              </a:pPr>
              <a:t>10/05/2019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 defTabSz="40757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FE0D993C-BC43-42FB-B4E3-D8BB5CEDB9D3}" type="slidenum">
              <a:rPr lang="pt-BR" altLang="pt-BR"/>
              <a:pPr/>
              <a:t>‹nº›</a:t>
            </a:fld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421273389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6"/>
          <p:cNvSpPr>
            <a:spLocks noChangeArrowheads="1"/>
          </p:cNvSpPr>
          <p:nvPr userDrawn="1"/>
        </p:nvSpPr>
        <p:spPr bwMode="auto">
          <a:xfrm>
            <a:off x="10896534" y="6597353"/>
            <a:ext cx="1029676" cy="228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373" tIns="50160" rIns="100373" bIns="50160" anchor="b"/>
          <a:lstStyle/>
          <a:p>
            <a:pPr algn="r">
              <a:spcBef>
                <a:spcPct val="0"/>
              </a:spcBef>
              <a:defRPr/>
            </a:pPr>
            <a:fld id="{5364B4A2-6BF2-4F18-B6CC-9FEA18CA3A73}" type="slidenum">
              <a:rPr lang="pt-BR" sz="1067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pPr algn="r">
                <a:spcBef>
                  <a:spcPct val="0"/>
                </a:spcBef>
                <a:defRPr/>
              </a:pPr>
              <a:t>‹nº›</a:t>
            </a:fld>
            <a:endParaRPr lang="pt-BR" sz="1067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8349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29E4C-AFD1-494D-B093-447ACD644B40}" type="datetimeFigureOut">
              <a:rPr lang="pt-BR" smtClean="0"/>
              <a:t>10/05/2019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46406-11D7-4AC3-AADE-B70CF5B770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19654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29E4C-AFD1-494D-B093-447ACD644B40}" type="datetimeFigureOut">
              <a:rPr lang="pt-BR" smtClean="0"/>
              <a:t>10/05/2019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46406-11D7-4AC3-AADE-B70CF5B770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28356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29E4C-AFD1-494D-B093-447ACD644B40}" type="datetimeFigureOut">
              <a:rPr lang="pt-BR" smtClean="0"/>
              <a:t>10/05/2019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46406-11D7-4AC3-AADE-B70CF5B770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12395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29E4C-AFD1-494D-B093-447ACD644B40}" type="datetimeFigureOut">
              <a:rPr lang="pt-BR" smtClean="0"/>
              <a:t>10/05/2019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46406-11D7-4AC3-AADE-B70CF5B770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11161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29E4C-AFD1-494D-B093-447ACD644B40}" type="datetimeFigureOut">
              <a:rPr lang="pt-BR" smtClean="0"/>
              <a:t>10/05/2019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46406-11D7-4AC3-AADE-B70CF5B770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6936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29E4C-AFD1-494D-B093-447ACD644B40}" type="datetimeFigureOut">
              <a:rPr lang="pt-BR" smtClean="0"/>
              <a:t>10/05/2019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46406-11D7-4AC3-AADE-B70CF5B770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00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29E4C-AFD1-494D-B093-447ACD644B40}" type="datetimeFigureOut">
              <a:rPr lang="pt-BR" smtClean="0"/>
              <a:t>10/05/2019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C46406-11D7-4AC3-AADE-B70CF5B7705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40615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9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 userDrawn="1"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067"/>
            <a:ext cx="12159488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485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2298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5" r:id="rId1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microsoft.com/office/2007/relationships/hdphoto" Target="../media/hdphoto1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26.png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18" Type="http://schemas.openxmlformats.org/officeDocument/2006/relationships/image" Target="../media/image4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17" Type="http://schemas.openxmlformats.org/officeDocument/2006/relationships/image" Target="../media/image41.jpeg"/><Relationship Id="rId2" Type="http://schemas.openxmlformats.org/officeDocument/2006/relationships/image" Target="../media/image2.png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19" Type="http://schemas.openxmlformats.org/officeDocument/2006/relationships/image" Target="../media/image43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4.jpeg"/><Relationship Id="rId3" Type="http://schemas.openxmlformats.org/officeDocument/2006/relationships/hyperlink" Target="http://www.google.com.br/url?sa=i&amp;rct=j&amp;q=&amp;esrc=s&amp;source=images&amp;cd=&amp;cad=rja&amp;uact=8&amp;ved=0CAcQjRxqFQoTCMy3j7nt8cgCFQETkAodbDkA_g&amp;url=http://www.techtube.com.br/o-que-e-armazenamento-em-nuvem/&amp;psig=AFQjCNGdul9KcV7uFwKtDFzOllUtFnqFDg&amp;ust=1446557665583561" TargetMode="External"/><Relationship Id="rId7" Type="http://schemas.openxmlformats.org/officeDocument/2006/relationships/image" Target="../media/image50.png"/><Relationship Id="rId12" Type="http://schemas.openxmlformats.org/officeDocument/2006/relationships/hyperlink" Target="http://www.google.com.br/url?sa=i&amp;rct=j&amp;q=&amp;esrc=s&amp;source=images&amp;cd=&amp;cad=rja&amp;uact=8&amp;ved=0CAcQjRxqFQoTCMrJo-Tt8cgCFUh9kAodKoMExA&amp;url=http://pt.all-free-download.com/livre-icone/icones/informa%C3%A7%C3%A3o_97233.html&amp;bvm=bv.106379543,d.Y2I&amp;psig=AFQjCNGQmxZoBSuA8Gj3Shguew1PCLA7wQ&amp;ust=1446557733738184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9.jpeg"/><Relationship Id="rId11" Type="http://schemas.openxmlformats.org/officeDocument/2006/relationships/image" Target="../media/image53.jpeg"/><Relationship Id="rId5" Type="http://schemas.openxmlformats.org/officeDocument/2006/relationships/hyperlink" Target="http://www.google.com.br/url?sa=i&amp;rct=j&amp;q=&amp;esrc=s&amp;source=images&amp;cd=&amp;cad=rja&amp;uact=8&amp;ved=0CAcQjRxqFQoTCK7wtZXu8cgCFYgbkAodVUANnQ&amp;url=http://www.contegix.com/is-it-outsourcing-right-for-your-business/&amp;bvm=bv.106379543,d.Y2I&amp;psig=AFQjCNEXyIZGHqdsqr0O_ElHZ5nW9oq4BQ&amp;ust=1446557808761723" TargetMode="External"/><Relationship Id="rId10" Type="http://schemas.openxmlformats.org/officeDocument/2006/relationships/hyperlink" Target="http://www.crato.org/chapadadoararipe/2012/12/17/problemas-com-conectividade-impedem-adocao-de-computacao-na-nuvem-no-brasil/" TargetMode="External"/><Relationship Id="rId4" Type="http://schemas.openxmlformats.org/officeDocument/2006/relationships/image" Target="../media/image48.jpeg"/><Relationship Id="rId9" Type="http://schemas.openxmlformats.org/officeDocument/2006/relationships/image" Target="../media/image52.png"/><Relationship Id="rId1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2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55.jpeg"/><Relationship Id="rId4" Type="http://schemas.openxmlformats.org/officeDocument/2006/relationships/image" Target="../media/image40.png"/><Relationship Id="rId9" Type="http://schemas.openxmlformats.org/officeDocument/2006/relationships/image" Target="../media/image5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2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jpeg"/><Relationship Id="rId5" Type="http://schemas.openxmlformats.org/officeDocument/2006/relationships/chart" Target="../charts/chart2.xml"/><Relationship Id="rId4" Type="http://schemas.openxmlformats.org/officeDocument/2006/relationships/chart" Target="../charts/chart1.xml"/><Relationship Id="rId9" Type="http://schemas.openxmlformats.org/officeDocument/2006/relationships/image" Target="../media/image2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2.png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image" Target="../media/image2.png"/><Relationship Id="rId7" Type="http://schemas.openxmlformats.org/officeDocument/2006/relationships/diagramData" Target="../diagrams/data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4.jpeg"/><Relationship Id="rId11" Type="http://schemas.microsoft.com/office/2007/relationships/diagramDrawing" Target="../diagrams/drawing1.xml"/><Relationship Id="rId5" Type="http://schemas.openxmlformats.org/officeDocument/2006/relationships/chart" Target="../charts/chart12.xml"/><Relationship Id="rId10" Type="http://schemas.openxmlformats.org/officeDocument/2006/relationships/diagramColors" Target="../diagrams/colors1.xml"/><Relationship Id="rId4" Type="http://schemas.openxmlformats.org/officeDocument/2006/relationships/chart" Target="../charts/chart11.xml"/><Relationship Id="rId9" Type="http://schemas.openxmlformats.org/officeDocument/2006/relationships/diagramQuickStyle" Target="../diagrams/quickStyle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chart" Target="../charts/chart18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17.xml"/><Relationship Id="rId5" Type="http://schemas.openxmlformats.org/officeDocument/2006/relationships/chart" Target="../charts/chart16.xml"/><Relationship Id="rId4" Type="http://schemas.openxmlformats.org/officeDocument/2006/relationships/chart" Target="../charts/char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20.xml"/><Relationship Id="rId4" Type="http://schemas.openxmlformats.org/officeDocument/2006/relationships/chart" Target="../charts/chart1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5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6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8.png"/><Relationship Id="rId5" Type="http://schemas.openxmlformats.org/officeDocument/2006/relationships/image" Target="../media/image67.jpg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2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22.xml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13" Type="http://schemas.openxmlformats.org/officeDocument/2006/relationships/image" Target="../media/image75.png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12" Type="http://schemas.openxmlformats.org/officeDocument/2006/relationships/image" Target="../media/image7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4.xml"/><Relationship Id="rId11" Type="http://schemas.openxmlformats.org/officeDocument/2006/relationships/image" Target="../media/image73.png"/><Relationship Id="rId5" Type="http://schemas.openxmlformats.org/officeDocument/2006/relationships/diagramLayout" Target="../diagrams/layout4.xml"/><Relationship Id="rId15" Type="http://schemas.openxmlformats.org/officeDocument/2006/relationships/image" Target="../media/image23.jpeg"/><Relationship Id="rId10" Type="http://schemas.openxmlformats.org/officeDocument/2006/relationships/image" Target="../media/image72.png"/><Relationship Id="rId4" Type="http://schemas.openxmlformats.org/officeDocument/2006/relationships/diagramData" Target="../diagrams/data4.xml"/><Relationship Id="rId9" Type="http://schemas.openxmlformats.org/officeDocument/2006/relationships/image" Target="../media/image71.png"/><Relationship Id="rId14" Type="http://schemas.openxmlformats.org/officeDocument/2006/relationships/image" Target="../media/image7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12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jp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2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10" Type="http://schemas.openxmlformats.org/officeDocument/2006/relationships/image" Target="../media/image24.jp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riângulo retângulo 2"/>
          <p:cNvSpPr/>
          <p:nvPr/>
        </p:nvSpPr>
        <p:spPr>
          <a:xfrm rot="10800000">
            <a:off x="2999656" y="-2"/>
            <a:ext cx="9217024" cy="4869161"/>
          </a:xfrm>
          <a:prstGeom prst="rtTriangle">
            <a:avLst/>
          </a:prstGeom>
          <a:gradFill>
            <a:gsLst>
              <a:gs pos="0">
                <a:schemeClr val="bg1"/>
              </a:gs>
              <a:gs pos="36000">
                <a:schemeClr val="accent1"/>
              </a:gs>
              <a:gs pos="100000">
                <a:srgbClr val="0000FF"/>
              </a:gs>
            </a:gsLst>
            <a:lin ang="5400000" scaled="0"/>
          </a:gra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21871" tIns="60935" rIns="121871" bIns="60935" rtlCol="0" anchor="ctr"/>
          <a:lstStyle/>
          <a:p>
            <a:pPr algn="ctr"/>
            <a:endParaRPr lang="pt-BR" dirty="0"/>
          </a:p>
        </p:txBody>
      </p:sp>
      <p:sp>
        <p:nvSpPr>
          <p:cNvPr id="4" name="Retângulo 3"/>
          <p:cNvSpPr/>
          <p:nvPr/>
        </p:nvSpPr>
        <p:spPr>
          <a:xfrm>
            <a:off x="4396104" y="174863"/>
            <a:ext cx="7819326" cy="16003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21871" tIns="60935" rIns="121871" bIns="60935">
            <a:spAutoFit/>
          </a:bodyPr>
          <a:lstStyle/>
          <a:p>
            <a:pPr algn="ctr"/>
            <a:r>
              <a:rPr lang="pt-BR" sz="3200" i="1" dirty="0" err="1">
                <a:solidFill>
                  <a:schemeClr val="bg1"/>
                </a:solidFill>
              </a:rPr>
              <a:t>Webinar</a:t>
            </a:r>
            <a:r>
              <a:rPr lang="pt-BR" sz="3200" b="1" dirty="0">
                <a:solidFill>
                  <a:schemeClr val="bg1"/>
                </a:solidFill>
              </a:rPr>
              <a:t>- "Requisitos dos Controles Internos (Compliance) </a:t>
            </a:r>
          </a:p>
          <a:p>
            <a:pPr algn="ctr"/>
            <a:r>
              <a:rPr lang="pt-BR" sz="3200" b="1" dirty="0">
                <a:solidFill>
                  <a:schemeClr val="bg1"/>
                </a:solidFill>
              </a:rPr>
              <a:t>e Auditoria Interna</a:t>
            </a:r>
            <a:endParaRPr lang="pt-BR" sz="3200" b="1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3791" y="0"/>
            <a:ext cx="12184418" cy="68580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71" tIns="60935" rIns="121871" bIns="60935" rtlCol="0" anchor="ctr"/>
          <a:lstStyle/>
          <a:p>
            <a:pPr algn="ctr"/>
            <a:endParaRPr lang="pt-BR"/>
          </a:p>
        </p:txBody>
      </p:sp>
      <p:sp>
        <p:nvSpPr>
          <p:cNvPr id="6" name="CaixaDeTexto 5"/>
          <p:cNvSpPr txBox="1"/>
          <p:nvPr/>
        </p:nvSpPr>
        <p:spPr>
          <a:xfrm>
            <a:off x="3791" y="6532215"/>
            <a:ext cx="12184418" cy="369333"/>
          </a:xfrm>
          <a:prstGeom prst="rect">
            <a:avLst/>
          </a:prstGeom>
          <a:solidFill>
            <a:srgbClr val="002060"/>
          </a:solidFill>
        </p:spPr>
        <p:txBody>
          <a:bodyPr wrap="square" lIns="121871" tIns="60935" rIns="121871" bIns="60935" rtlCol="0" anchor="ctr">
            <a:spAutoFit/>
          </a:bodyPr>
          <a:lstStyle/>
          <a:p>
            <a:pPr algn="ctr"/>
            <a:r>
              <a:rPr lang="pt-BR" sz="1600" b="1" dirty="0">
                <a:solidFill>
                  <a:schemeClr val="bg1"/>
                </a:solidFill>
                <a:ea typeface="A little sunshine" panose="02000603000000000000" pitchFamily="2" charset="0"/>
              </a:rPr>
              <a:t>  </a:t>
            </a:r>
            <a:endParaRPr lang="pt-BR" sz="1600" dirty="0"/>
          </a:p>
        </p:txBody>
      </p:sp>
      <p:sp>
        <p:nvSpPr>
          <p:cNvPr id="8" name="Retângulo 7"/>
          <p:cNvSpPr/>
          <p:nvPr/>
        </p:nvSpPr>
        <p:spPr>
          <a:xfrm>
            <a:off x="363269" y="1950114"/>
            <a:ext cx="8923438" cy="1049211"/>
          </a:xfrm>
          <a:prstGeom prst="rect">
            <a:avLst/>
          </a:prstGeom>
          <a:noFill/>
          <a:effectLst/>
        </p:spPr>
        <p:txBody>
          <a:bodyPr wrap="square" lIns="121871" tIns="60935" rIns="121871" bIns="60935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300" b="1" dirty="0">
                <a:ln w="12700">
                  <a:noFill/>
                  <a:prstDash val="solid"/>
                </a:ln>
                <a:solidFill>
                  <a:sysClr val="windowText" lastClr="000000"/>
                </a:solidFill>
              </a:rPr>
              <a:t>Agenda</a:t>
            </a:r>
          </a:p>
          <a:p>
            <a:pPr marL="457029" indent="-457029">
              <a:lnSpc>
                <a:spcPts val="3332"/>
              </a:lnSpc>
              <a:buFont typeface="Arial" pitchFamily="34" charset="0"/>
              <a:buChar char="•"/>
            </a:pPr>
            <a:endParaRPr lang="pt-BR" sz="2300" dirty="0">
              <a:ln w="12700">
                <a:noFill/>
                <a:prstDash val="solid"/>
              </a:ln>
              <a:solidFill>
                <a:sysClr val="windowText" lastClr="000000"/>
              </a:solidFill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354343" y="2781264"/>
            <a:ext cx="760493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/>
              <a:t>Exigências Regulatórias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2000" dirty="0"/>
              <a:t>Circular nº 3.865 (Política de Conformidade)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2000" dirty="0"/>
              <a:t>Circular nº 3.856 (Auditoria Interna)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/>
              <a:t>Estrutura do Comitê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/>
              <a:t>Definição do Porte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/>
              <a:t>Potenciais processos para Conformidade para cada tipo de Porte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/>
              <a:t>Exemplos de processos para Conformidade</a:t>
            </a:r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" y="377092"/>
            <a:ext cx="4291383" cy="1217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4905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837064" y="3224271"/>
            <a:ext cx="8511872" cy="5847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/>
            <a:r>
              <a:rPr lang="pt-BR" altLang="pt-BR" sz="3200" b="1" dirty="0"/>
              <a:t>O risco pertence a quem????</a:t>
            </a:r>
          </a:p>
        </p:txBody>
      </p:sp>
      <p:pic>
        <p:nvPicPr>
          <p:cNvPr id="18" name="Imagem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628641"/>
            <a:ext cx="9300193" cy="4536504"/>
          </a:xfrm>
          <a:prstGeom prst="rect">
            <a:avLst/>
          </a:prstGeom>
        </p:spPr>
      </p:pic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-376238" y="814388"/>
            <a:ext cx="206375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1494" tIns="50748" rIns="101494" bIns="50748">
            <a:spAutoFit/>
          </a:bodyPr>
          <a:lstStyle/>
          <a:p>
            <a:pPr defTabSz="4064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pt-BR" altLang="pt-BR" sz="2000">
              <a:solidFill>
                <a:srgbClr val="000066"/>
              </a:solidFill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/>
            <a:r>
              <a:rPr lang="pt-BR" sz="2400" b="1" i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Compliance</a:t>
            </a:r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(Controle Internos) e Auditoria Interna</a:t>
            </a:r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239038" y="724262"/>
            <a:ext cx="2573867" cy="64698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/>
        </p:spPr>
        <p:txBody>
          <a:bodyPr wrap="square" rtlCol="0">
            <a:spAutoFit/>
          </a:bodyPr>
          <a:lstStyle/>
          <a:p>
            <a:pPr algn="ctr"/>
            <a:r>
              <a:rPr lang="pt-BR" altLang="pt-BR" sz="3200" b="1" dirty="0">
                <a:solidFill>
                  <a:srgbClr val="FF0000"/>
                </a:solidFill>
              </a:rPr>
              <a:t>Gestores</a:t>
            </a:r>
            <a:endParaRPr lang="pt-BR" altLang="pt-BR" sz="3200" b="1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38313">
            <a:off x="8082311" y="1748791"/>
            <a:ext cx="2217115" cy="1668705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20498" flipH="1">
            <a:off x="1564156" y="1741006"/>
            <a:ext cx="1860113" cy="1684273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219303" flipH="1">
            <a:off x="4039469" y="1684093"/>
            <a:ext cx="1892495" cy="1713594"/>
          </a:xfrm>
          <a:prstGeom prst="rect">
            <a:avLst/>
          </a:prstGeom>
          <a:effectLst>
            <a:outerShdw blurRad="50800" dist="50800" dir="5400000" algn="ctr" rotWithShape="0">
              <a:srgbClr val="0000FF"/>
            </a:outerShdw>
          </a:effectLst>
        </p:spPr>
      </p:pic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8422888" y="702010"/>
            <a:ext cx="3171938" cy="646986"/>
          </a:xfrm>
          <a:prstGeom prst="roundRect">
            <a:avLst/>
          </a:prstGeom>
          <a:noFill/>
          <a:ln w="38100">
            <a:solidFill>
              <a:schemeClr val="tx1"/>
            </a:solidFill>
          </a:ln>
          <a:extLst/>
        </p:spPr>
        <p:txBody>
          <a:bodyPr wrap="none" rtlCol="0">
            <a:spAutoFit/>
          </a:bodyPr>
          <a:lstStyle/>
          <a:p>
            <a:pPr algn="ctr"/>
            <a:r>
              <a:rPr lang="pt-BR" altLang="pt-BR" sz="3200" b="1" dirty="0"/>
              <a:t>Auditoria Interna</a:t>
            </a: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2927648" y="720862"/>
            <a:ext cx="5380497" cy="646986"/>
          </a:xfrm>
          <a:prstGeom prst="roundRect">
            <a:avLst/>
          </a:prstGeom>
          <a:noFill/>
          <a:ln w="38100">
            <a:solidFill>
              <a:srgbClr val="0000FF"/>
            </a:solidFill>
          </a:ln>
          <a:extLst/>
        </p:spPr>
        <p:txBody>
          <a:bodyPr wrap="none" rtlCol="0">
            <a:spAutoFit/>
          </a:bodyPr>
          <a:lstStyle/>
          <a:p>
            <a:pPr algn="ctr"/>
            <a:r>
              <a:rPr lang="pt-BR" altLang="pt-BR" sz="3200" b="1" i="1" dirty="0">
                <a:solidFill>
                  <a:srgbClr val="0000FF"/>
                </a:solidFill>
              </a:rPr>
              <a:t>Compliance</a:t>
            </a:r>
            <a:r>
              <a:rPr lang="pt-BR" altLang="pt-BR" sz="3200" b="1" dirty="0">
                <a:solidFill>
                  <a:srgbClr val="0000FF"/>
                </a:solidFill>
              </a:rPr>
              <a:t> (Controle Interno)</a:t>
            </a:r>
            <a:endParaRPr lang="pt-BR" altLang="pt-BR" sz="3200" b="1" dirty="0"/>
          </a:p>
        </p:txBody>
      </p:sp>
    </p:spTree>
    <p:extLst>
      <p:ext uri="{BB962C8B-B14F-4D97-AF65-F5344CB8AC3E}">
        <p14:creationId xmlns:p14="http://schemas.microsoft.com/office/powerpoint/2010/main" val="228005483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/>
          <p:cNvSpPr/>
          <p:nvPr/>
        </p:nvSpPr>
        <p:spPr>
          <a:xfrm>
            <a:off x="1487488" y="1484784"/>
            <a:ext cx="3240360" cy="41044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3000" b="1" dirty="0"/>
              <a:t>RELATÓRIO DE CONFORMIDADE</a:t>
            </a:r>
          </a:p>
          <a:p>
            <a:pPr algn="ctr"/>
            <a:endParaRPr lang="pt-BR" sz="3000" b="1" dirty="0"/>
          </a:p>
        </p:txBody>
      </p:sp>
      <p:sp>
        <p:nvSpPr>
          <p:cNvPr id="11" name="Retângulo 10"/>
          <p:cNvSpPr/>
          <p:nvPr/>
        </p:nvSpPr>
        <p:spPr>
          <a:xfrm>
            <a:off x="7356139" y="1484784"/>
            <a:ext cx="3240360" cy="41044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3000" b="1" dirty="0"/>
              <a:t>RELATÓRIO DE AUDITORIA INTERNA</a:t>
            </a:r>
          </a:p>
        </p:txBody>
      </p:sp>
      <p:sp>
        <p:nvSpPr>
          <p:cNvPr id="13" name="Retângulo 12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 defTabSz="1218743">
              <a:defRPr/>
            </a:pPr>
            <a:r>
              <a:rPr lang="pt-BR" sz="2400" b="1" dirty="0">
                <a:ln w="12700">
                  <a:noFill/>
                  <a:prstDash val="solid"/>
                </a:ln>
                <a:solidFill>
                  <a:prstClr val="white">
                    <a:lumMod val="95000"/>
                  </a:prst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Pontos de atenção nas Circulares!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cxnSp>
        <p:nvCxnSpPr>
          <p:cNvPr id="17" name="Conector reto 16"/>
          <p:cNvCxnSpPr/>
          <p:nvPr/>
        </p:nvCxnSpPr>
        <p:spPr>
          <a:xfrm>
            <a:off x="6240016" y="1487815"/>
            <a:ext cx="0" cy="41400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CaixaDeTexto 17"/>
          <p:cNvSpPr txBox="1"/>
          <p:nvPr/>
        </p:nvSpPr>
        <p:spPr>
          <a:xfrm>
            <a:off x="191344" y="770330"/>
            <a:ext cx="5472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/>
              <a:t>Circular Política de Conformidade</a:t>
            </a:r>
          </a:p>
        </p:txBody>
      </p:sp>
      <p:sp>
        <p:nvSpPr>
          <p:cNvPr id="19" name="CaixaDeTexto 18"/>
          <p:cNvSpPr txBox="1"/>
          <p:nvPr/>
        </p:nvSpPr>
        <p:spPr>
          <a:xfrm>
            <a:off x="6240016" y="770330"/>
            <a:ext cx="5472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/>
              <a:t>Circular Auditoria Interna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-5999" y="6214991"/>
            <a:ext cx="12191999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b="1" dirty="0"/>
              <a:t>Surge então a necessidade de criar um Comitê de </a:t>
            </a:r>
            <a:r>
              <a:rPr lang="pt-BR" b="1" i="1" dirty="0"/>
              <a:t>Compliance</a:t>
            </a:r>
            <a:r>
              <a:rPr lang="pt-BR" b="1" dirty="0"/>
              <a:t> e Auditoria Interna com o propósito de discutir os temas, implícitos ou genéricos, e pleitear ao Regulador detalhes ou sugerir práticas por Auto regulação.</a:t>
            </a:r>
          </a:p>
        </p:txBody>
      </p:sp>
      <p:sp>
        <p:nvSpPr>
          <p:cNvPr id="2" name="CaixaDeTexto 1"/>
          <p:cNvSpPr txBox="1"/>
          <p:nvPr/>
        </p:nvSpPr>
        <p:spPr>
          <a:xfrm>
            <a:off x="1834172" y="4162056"/>
            <a:ext cx="2565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rgbClr val="FF0000"/>
                </a:solidFill>
              </a:rPr>
              <a:t>Porte das Administradora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7752185" y="4189730"/>
            <a:ext cx="2565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rgbClr val="FF0000"/>
                </a:solidFill>
              </a:rPr>
              <a:t>Porte das Administradora</a:t>
            </a:r>
          </a:p>
        </p:txBody>
      </p:sp>
      <p:sp>
        <p:nvSpPr>
          <p:cNvPr id="22" name="CaixaDeTexto 21"/>
          <p:cNvSpPr txBox="1"/>
          <p:nvPr/>
        </p:nvSpPr>
        <p:spPr>
          <a:xfrm>
            <a:off x="1967531" y="4559062"/>
            <a:ext cx="2112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rgbClr val="FF0000"/>
                </a:solidFill>
              </a:rPr>
              <a:t>Escopo de Processos</a:t>
            </a:r>
          </a:p>
        </p:txBody>
      </p:sp>
      <p:sp>
        <p:nvSpPr>
          <p:cNvPr id="23" name="CaixaDeTexto 22"/>
          <p:cNvSpPr txBox="1"/>
          <p:nvPr/>
        </p:nvSpPr>
        <p:spPr>
          <a:xfrm>
            <a:off x="7920196" y="4565630"/>
            <a:ext cx="2112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rgbClr val="FF0000"/>
                </a:solidFill>
              </a:rPr>
              <a:t>Escopo de Processos</a:t>
            </a:r>
          </a:p>
        </p:txBody>
      </p:sp>
      <p:sp>
        <p:nvSpPr>
          <p:cNvPr id="24" name="CaixaDeTexto 23"/>
          <p:cNvSpPr txBox="1"/>
          <p:nvPr/>
        </p:nvSpPr>
        <p:spPr>
          <a:xfrm>
            <a:off x="2171058" y="4928394"/>
            <a:ext cx="1891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rgbClr val="FF0000"/>
                </a:solidFill>
              </a:rPr>
              <a:t>Por onde começar</a:t>
            </a:r>
          </a:p>
        </p:txBody>
      </p:sp>
      <p:sp>
        <p:nvSpPr>
          <p:cNvPr id="26" name="CaixaDeTexto 25"/>
          <p:cNvSpPr txBox="1"/>
          <p:nvPr/>
        </p:nvSpPr>
        <p:spPr>
          <a:xfrm>
            <a:off x="8089071" y="5024209"/>
            <a:ext cx="1891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rgbClr val="FF0000"/>
                </a:solidFill>
              </a:rPr>
              <a:t>Por onde começar</a:t>
            </a:r>
          </a:p>
        </p:txBody>
      </p:sp>
    </p:spTree>
    <p:extLst>
      <p:ext uri="{BB962C8B-B14F-4D97-AF65-F5344CB8AC3E}">
        <p14:creationId xmlns:p14="http://schemas.microsoft.com/office/powerpoint/2010/main" val="210319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/>
      <p:bldP spid="16" grpId="0"/>
      <p:bldP spid="22" grpId="0"/>
      <p:bldP spid="23" grpId="0"/>
      <p:bldP spid="24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tângulo 31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/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Criação do Comitê de </a:t>
            </a:r>
            <a:r>
              <a:rPr lang="pt-BR" sz="2400" b="1" i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Compliance</a:t>
            </a:r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e Auditoria Interna</a:t>
            </a:r>
          </a:p>
        </p:txBody>
      </p:sp>
      <p:sp>
        <p:nvSpPr>
          <p:cNvPr id="9" name="Retângulo 8"/>
          <p:cNvSpPr/>
          <p:nvPr/>
        </p:nvSpPr>
        <p:spPr>
          <a:xfrm>
            <a:off x="59360" y="2926921"/>
            <a:ext cx="407368" cy="18333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t-BR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MEMBROS EFETIVOS</a:t>
            </a:r>
          </a:p>
        </p:txBody>
      </p:sp>
      <p:sp>
        <p:nvSpPr>
          <p:cNvPr id="87" name="Retângulo 86"/>
          <p:cNvSpPr/>
          <p:nvPr/>
        </p:nvSpPr>
        <p:spPr>
          <a:xfrm>
            <a:off x="94021" y="639570"/>
            <a:ext cx="407368" cy="214135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t-BR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COORDENAÇÃO</a:t>
            </a:r>
          </a:p>
        </p:txBody>
      </p:sp>
      <p:sp>
        <p:nvSpPr>
          <p:cNvPr id="18" name="Chave Direita 17"/>
          <p:cNvSpPr/>
          <p:nvPr/>
        </p:nvSpPr>
        <p:spPr>
          <a:xfrm rot="5400000">
            <a:off x="6164656" y="-410241"/>
            <a:ext cx="370377" cy="11273700"/>
          </a:xfrm>
          <a:prstGeom prst="rightBrace">
            <a:avLst>
              <a:gd name="adj1" fmla="val 8333"/>
              <a:gd name="adj2" fmla="val 50123"/>
            </a:avLst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0" name="Imagem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sp>
        <p:nvSpPr>
          <p:cNvPr id="33" name="Retângulo 32"/>
          <p:cNvSpPr/>
          <p:nvPr/>
        </p:nvSpPr>
        <p:spPr>
          <a:xfrm>
            <a:off x="108081" y="2917505"/>
            <a:ext cx="407368" cy="237626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t-BR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MEMBROS EFETIVOS</a:t>
            </a:r>
          </a:p>
        </p:txBody>
      </p:sp>
      <p:pic>
        <p:nvPicPr>
          <p:cNvPr id="34" name="Imagem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463" y="2956132"/>
            <a:ext cx="1439692" cy="791999"/>
          </a:xfrm>
          <a:prstGeom prst="rect">
            <a:avLst/>
          </a:prstGeom>
        </p:spPr>
      </p:pic>
      <p:pic>
        <p:nvPicPr>
          <p:cNvPr id="35" name="Imagem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6875" y="2959084"/>
            <a:ext cx="1451299" cy="789047"/>
          </a:xfrm>
          <a:prstGeom prst="rect">
            <a:avLst/>
          </a:prstGeom>
        </p:spPr>
      </p:pic>
      <p:pic>
        <p:nvPicPr>
          <p:cNvPr id="36" name="Imagem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6122" y="2960647"/>
            <a:ext cx="1443722" cy="787483"/>
          </a:xfrm>
          <a:prstGeom prst="rect">
            <a:avLst/>
          </a:prstGeom>
        </p:spPr>
      </p:pic>
      <p:pic>
        <p:nvPicPr>
          <p:cNvPr id="38" name="Imagem 3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46533" y="2961659"/>
            <a:ext cx="1440161" cy="786470"/>
          </a:xfrm>
          <a:prstGeom prst="rect">
            <a:avLst/>
          </a:prstGeom>
        </p:spPr>
      </p:pic>
      <p:pic>
        <p:nvPicPr>
          <p:cNvPr id="39" name="Imagem 3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2217" y="3968274"/>
            <a:ext cx="1449834" cy="792000"/>
          </a:xfrm>
          <a:prstGeom prst="rect">
            <a:avLst/>
          </a:prstGeom>
        </p:spPr>
      </p:pic>
      <p:pic>
        <p:nvPicPr>
          <p:cNvPr id="40" name="Imagem 3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80124" y="3971364"/>
            <a:ext cx="1448786" cy="788910"/>
          </a:xfrm>
          <a:prstGeom prst="rect">
            <a:avLst/>
          </a:prstGeom>
        </p:spPr>
      </p:pic>
      <p:pic>
        <p:nvPicPr>
          <p:cNvPr id="41" name="Imagem 4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46907" y="3968942"/>
            <a:ext cx="1440000" cy="791331"/>
          </a:xfrm>
          <a:prstGeom prst="rect">
            <a:avLst/>
          </a:prstGeom>
        </p:spPr>
      </p:pic>
      <p:pic>
        <p:nvPicPr>
          <p:cNvPr id="42" name="Imagem 4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00283" y="3968274"/>
            <a:ext cx="1441176" cy="791999"/>
          </a:xfrm>
          <a:prstGeom prst="rect">
            <a:avLst/>
          </a:prstGeom>
        </p:spPr>
      </p:pic>
      <p:pic>
        <p:nvPicPr>
          <p:cNvPr id="43" name="Imagem 4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86262" y="3968159"/>
            <a:ext cx="1439374" cy="792113"/>
          </a:xfrm>
          <a:prstGeom prst="rect">
            <a:avLst/>
          </a:prstGeom>
        </p:spPr>
      </p:pic>
      <p:pic>
        <p:nvPicPr>
          <p:cNvPr id="44" name="Imagem 4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869811" y="4039706"/>
            <a:ext cx="1314262" cy="720565"/>
          </a:xfrm>
          <a:prstGeom prst="rect">
            <a:avLst/>
          </a:prstGeom>
        </p:spPr>
      </p:pic>
      <p:pic>
        <p:nvPicPr>
          <p:cNvPr id="45" name="Imagem 4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437884" y="3968159"/>
            <a:ext cx="1440000" cy="792112"/>
          </a:xfrm>
          <a:prstGeom prst="rect">
            <a:avLst/>
          </a:prstGeom>
        </p:spPr>
      </p:pic>
      <p:pic>
        <p:nvPicPr>
          <p:cNvPr id="46" name="Imagem 4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98696" y="2967281"/>
            <a:ext cx="1445576" cy="780847"/>
          </a:xfrm>
          <a:prstGeom prst="rect">
            <a:avLst/>
          </a:prstGeom>
        </p:spPr>
      </p:pic>
      <p:pic>
        <p:nvPicPr>
          <p:cNvPr id="47" name="Imagem 4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385670" y="2958226"/>
            <a:ext cx="1390990" cy="789902"/>
          </a:xfrm>
          <a:prstGeom prst="rect">
            <a:avLst/>
          </a:prstGeom>
        </p:spPr>
      </p:pic>
      <p:pic>
        <p:nvPicPr>
          <p:cNvPr id="48" name="Imagem 47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57" t="8229" r="18423" b="5423"/>
          <a:stretch/>
        </p:blipFill>
        <p:spPr>
          <a:xfrm>
            <a:off x="4998898" y="697104"/>
            <a:ext cx="2188203" cy="1172250"/>
          </a:xfrm>
          <a:prstGeom prst="rect">
            <a:avLst/>
          </a:prstGeom>
          <a:ln>
            <a:noFill/>
          </a:ln>
        </p:spPr>
      </p:pic>
      <p:pic>
        <p:nvPicPr>
          <p:cNvPr id="50" name="Imagem 49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1148" y="1222754"/>
            <a:ext cx="2614140" cy="1104237"/>
          </a:xfrm>
          <a:prstGeom prst="rect">
            <a:avLst/>
          </a:prstGeom>
          <a:ln>
            <a:noFill/>
          </a:ln>
        </p:spPr>
      </p:pic>
      <p:pic>
        <p:nvPicPr>
          <p:cNvPr id="51" name="Picture 2" descr="C:\Users\daniela.verassani\Desktop\Logos\LOGO EMBRACON FINAL SEM PONTO(1)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552" y="1217864"/>
            <a:ext cx="2063339" cy="1101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Imagem 5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5588142"/>
            <a:ext cx="3995102" cy="1133282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19"/>
          <a:srcRect l="30630" t="34206" r="31737" b="36312"/>
          <a:stretch/>
        </p:blipFill>
        <p:spPr>
          <a:xfrm>
            <a:off x="8667306" y="2979011"/>
            <a:ext cx="1893190" cy="77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0760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tângulo 31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/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Criação do Comitê de </a:t>
            </a:r>
            <a:r>
              <a:rPr lang="pt-BR" sz="2400" b="1" i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Compliance</a:t>
            </a:r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e Auditoria Interna</a:t>
            </a:r>
          </a:p>
        </p:txBody>
      </p:sp>
      <p:sp>
        <p:nvSpPr>
          <p:cNvPr id="3" name="Retângulo 2"/>
          <p:cNvSpPr/>
          <p:nvPr/>
        </p:nvSpPr>
        <p:spPr>
          <a:xfrm>
            <a:off x="4797727" y="639571"/>
            <a:ext cx="2160000" cy="684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Coordenadora</a:t>
            </a:r>
          </a:p>
          <a:p>
            <a:pPr algn="ctr"/>
            <a:r>
              <a:rPr lang="pt-BR" sz="1400" dirty="0">
                <a:solidFill>
                  <a:schemeClr val="tx1"/>
                </a:solidFill>
              </a:rPr>
              <a:t>Erica Souza - </a:t>
            </a:r>
            <a:r>
              <a:rPr lang="pt-BR" sz="1400" b="1" dirty="0">
                <a:solidFill>
                  <a:schemeClr val="tx1"/>
                </a:solidFill>
              </a:rPr>
              <a:t>Bradesco</a:t>
            </a:r>
          </a:p>
        </p:txBody>
      </p:sp>
      <p:sp>
        <p:nvSpPr>
          <p:cNvPr id="57" name="Retângulo 56"/>
          <p:cNvSpPr/>
          <p:nvPr/>
        </p:nvSpPr>
        <p:spPr>
          <a:xfrm>
            <a:off x="3312835" y="1506148"/>
            <a:ext cx="2160000" cy="72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Secretariado</a:t>
            </a:r>
          </a:p>
          <a:p>
            <a:pPr algn="ctr"/>
            <a:r>
              <a:rPr lang="pt-BR" sz="1400" dirty="0">
                <a:solidFill>
                  <a:schemeClr val="tx1"/>
                </a:solidFill>
              </a:rPr>
              <a:t>Daniela </a:t>
            </a:r>
            <a:r>
              <a:rPr lang="pt-BR" sz="1400" dirty="0" err="1">
                <a:solidFill>
                  <a:schemeClr val="tx1"/>
                </a:solidFill>
              </a:rPr>
              <a:t>Verassani</a:t>
            </a:r>
            <a:endParaRPr lang="pt-BR" sz="1400" dirty="0">
              <a:solidFill>
                <a:schemeClr val="tx1"/>
              </a:solidFill>
            </a:endParaRPr>
          </a:p>
          <a:p>
            <a:pPr algn="ctr"/>
            <a:r>
              <a:rPr lang="pt-BR" sz="1400" b="1" dirty="0">
                <a:solidFill>
                  <a:schemeClr val="tx1"/>
                </a:solidFill>
              </a:rPr>
              <a:t>Embracon</a:t>
            </a:r>
          </a:p>
        </p:txBody>
      </p:sp>
      <p:sp>
        <p:nvSpPr>
          <p:cNvPr id="58" name="Retângulo 57"/>
          <p:cNvSpPr/>
          <p:nvPr/>
        </p:nvSpPr>
        <p:spPr>
          <a:xfrm>
            <a:off x="6194277" y="1507356"/>
            <a:ext cx="2160000" cy="72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700" b="1" dirty="0">
                <a:solidFill>
                  <a:schemeClr val="tx1"/>
                </a:solidFill>
              </a:rPr>
              <a:t>Coordenador Adjunto  </a:t>
            </a:r>
            <a:r>
              <a:rPr lang="pt-BR" sz="1400" dirty="0">
                <a:solidFill>
                  <a:schemeClr val="tx1"/>
                </a:solidFill>
              </a:rPr>
              <a:t>Frank </a:t>
            </a:r>
            <a:r>
              <a:rPr lang="pt-BR" sz="1400" dirty="0" err="1">
                <a:solidFill>
                  <a:schemeClr val="tx1"/>
                </a:solidFill>
              </a:rPr>
              <a:t>Pizo</a:t>
            </a:r>
            <a:r>
              <a:rPr lang="pt-BR" sz="1400" dirty="0">
                <a:solidFill>
                  <a:schemeClr val="tx1"/>
                </a:solidFill>
              </a:rPr>
              <a:t> - </a:t>
            </a:r>
            <a:r>
              <a:rPr lang="pt-BR" sz="1400" b="1" dirty="0">
                <a:solidFill>
                  <a:schemeClr val="tx1"/>
                </a:solidFill>
              </a:rPr>
              <a:t>Honda</a:t>
            </a:r>
            <a:endParaRPr lang="pt-BR" b="1" dirty="0">
              <a:solidFill>
                <a:schemeClr val="tx1"/>
              </a:solidFill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747657" y="2666123"/>
            <a:ext cx="1440160" cy="792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err="1">
                <a:solidFill>
                  <a:schemeClr val="tx1"/>
                </a:solidFill>
              </a:rPr>
              <a:t>Ademilar</a:t>
            </a:r>
            <a:endParaRPr lang="pt-BR" b="1" dirty="0">
              <a:solidFill>
                <a:schemeClr val="tx1"/>
              </a:solidFill>
            </a:endParaRPr>
          </a:p>
          <a:p>
            <a:pPr algn="ctr"/>
            <a:r>
              <a:rPr lang="pt-BR" sz="1400" dirty="0">
                <a:solidFill>
                  <a:schemeClr val="tx1"/>
                </a:solidFill>
              </a:rPr>
              <a:t>Diego Dias</a:t>
            </a:r>
          </a:p>
        </p:txBody>
      </p:sp>
      <p:sp>
        <p:nvSpPr>
          <p:cNvPr id="59" name="Retângulo 58"/>
          <p:cNvSpPr/>
          <p:nvPr/>
        </p:nvSpPr>
        <p:spPr>
          <a:xfrm>
            <a:off x="2386713" y="2666123"/>
            <a:ext cx="1440000" cy="792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err="1">
                <a:solidFill>
                  <a:schemeClr val="tx1"/>
                </a:solidFill>
              </a:rPr>
              <a:t>Gazin</a:t>
            </a:r>
            <a:endParaRPr lang="pt-BR" b="1" dirty="0">
              <a:solidFill>
                <a:schemeClr val="tx1"/>
              </a:solidFill>
            </a:endParaRPr>
          </a:p>
          <a:p>
            <a:pPr algn="ctr"/>
            <a:r>
              <a:rPr lang="pt-BR" sz="1400" dirty="0">
                <a:solidFill>
                  <a:schemeClr val="tx1"/>
                </a:solidFill>
              </a:rPr>
              <a:t>Edmar Alves</a:t>
            </a:r>
          </a:p>
        </p:txBody>
      </p:sp>
      <p:sp>
        <p:nvSpPr>
          <p:cNvPr id="60" name="Retângulo 59"/>
          <p:cNvSpPr/>
          <p:nvPr/>
        </p:nvSpPr>
        <p:spPr>
          <a:xfrm>
            <a:off x="4025609" y="2666123"/>
            <a:ext cx="1440000" cy="792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err="1">
                <a:solidFill>
                  <a:schemeClr val="tx1"/>
                </a:solidFill>
              </a:rPr>
              <a:t>Sicredi</a:t>
            </a:r>
            <a:endParaRPr lang="pt-BR" b="1" dirty="0">
              <a:solidFill>
                <a:schemeClr val="tx1"/>
              </a:solidFill>
            </a:endParaRPr>
          </a:p>
          <a:p>
            <a:pPr algn="ctr"/>
            <a:r>
              <a:rPr lang="pt-BR" sz="1400" dirty="0">
                <a:solidFill>
                  <a:schemeClr val="tx1"/>
                </a:solidFill>
              </a:rPr>
              <a:t>Eduardo Correa</a:t>
            </a:r>
          </a:p>
        </p:txBody>
      </p:sp>
      <p:sp>
        <p:nvSpPr>
          <p:cNvPr id="66" name="Retângulo 65"/>
          <p:cNvSpPr/>
          <p:nvPr/>
        </p:nvSpPr>
        <p:spPr>
          <a:xfrm>
            <a:off x="5664506" y="2666123"/>
            <a:ext cx="1440000" cy="792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BR Consórcios</a:t>
            </a:r>
          </a:p>
          <a:p>
            <a:pPr algn="ctr"/>
            <a:r>
              <a:rPr lang="pt-BR" sz="1400" dirty="0">
                <a:solidFill>
                  <a:schemeClr val="tx1"/>
                </a:solidFill>
              </a:rPr>
              <a:t>Rodrigo </a:t>
            </a:r>
            <a:r>
              <a:rPr lang="pt-BR" sz="1400" dirty="0" err="1">
                <a:solidFill>
                  <a:schemeClr val="tx1"/>
                </a:solidFill>
              </a:rPr>
              <a:t>Arndt</a:t>
            </a:r>
            <a:endParaRPr lang="pt-BR" sz="1400" dirty="0">
              <a:solidFill>
                <a:schemeClr val="tx1"/>
              </a:solidFill>
            </a:endParaRPr>
          </a:p>
        </p:txBody>
      </p:sp>
      <p:sp>
        <p:nvSpPr>
          <p:cNvPr id="74" name="Retângulo 73"/>
          <p:cNvSpPr/>
          <p:nvPr/>
        </p:nvSpPr>
        <p:spPr>
          <a:xfrm>
            <a:off x="7303402" y="2666123"/>
            <a:ext cx="1440160" cy="792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Bradesco</a:t>
            </a:r>
          </a:p>
          <a:p>
            <a:pPr algn="ctr"/>
            <a:r>
              <a:rPr lang="pt-BR" sz="1300" dirty="0">
                <a:solidFill>
                  <a:schemeClr val="tx1"/>
                </a:solidFill>
              </a:rPr>
              <a:t>Leandro </a:t>
            </a:r>
            <a:r>
              <a:rPr lang="pt-BR" sz="1300" dirty="0" err="1">
                <a:solidFill>
                  <a:schemeClr val="tx1"/>
                </a:solidFill>
              </a:rPr>
              <a:t>Gounella</a:t>
            </a:r>
            <a:endParaRPr lang="pt-BR" sz="1300" dirty="0">
              <a:solidFill>
                <a:schemeClr val="tx1"/>
              </a:solidFill>
            </a:endParaRPr>
          </a:p>
        </p:txBody>
      </p:sp>
      <p:sp>
        <p:nvSpPr>
          <p:cNvPr id="77" name="Retângulo 76"/>
          <p:cNvSpPr/>
          <p:nvPr/>
        </p:nvSpPr>
        <p:spPr>
          <a:xfrm>
            <a:off x="8942458" y="2666123"/>
            <a:ext cx="1440000" cy="792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Caixa</a:t>
            </a:r>
          </a:p>
          <a:p>
            <a:pPr algn="ctr"/>
            <a:r>
              <a:rPr lang="pt-BR" sz="1400" dirty="0">
                <a:solidFill>
                  <a:schemeClr val="tx1"/>
                </a:solidFill>
              </a:rPr>
              <a:t>Fabiana Meira</a:t>
            </a:r>
          </a:p>
        </p:txBody>
      </p:sp>
      <p:sp>
        <p:nvSpPr>
          <p:cNvPr id="78" name="Retângulo 77"/>
          <p:cNvSpPr/>
          <p:nvPr/>
        </p:nvSpPr>
        <p:spPr>
          <a:xfrm>
            <a:off x="10581356" y="2666123"/>
            <a:ext cx="1440000" cy="792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err="1">
                <a:solidFill>
                  <a:schemeClr val="tx1"/>
                </a:solidFill>
              </a:rPr>
              <a:t>Disal</a:t>
            </a:r>
            <a:endParaRPr lang="pt-BR" b="1" dirty="0">
              <a:solidFill>
                <a:schemeClr val="tx1"/>
              </a:solidFill>
            </a:endParaRPr>
          </a:p>
          <a:p>
            <a:pPr algn="ctr"/>
            <a:r>
              <a:rPr lang="pt-BR" sz="1400" dirty="0">
                <a:solidFill>
                  <a:schemeClr val="tx1"/>
                </a:solidFill>
              </a:rPr>
              <a:t>Luciane Oliveira</a:t>
            </a:r>
          </a:p>
        </p:txBody>
      </p:sp>
      <p:sp>
        <p:nvSpPr>
          <p:cNvPr id="80" name="Retângulo 79"/>
          <p:cNvSpPr/>
          <p:nvPr/>
        </p:nvSpPr>
        <p:spPr>
          <a:xfrm>
            <a:off x="936878" y="3678265"/>
            <a:ext cx="1440000" cy="792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Luiza</a:t>
            </a:r>
          </a:p>
          <a:p>
            <a:pPr algn="ctr"/>
            <a:r>
              <a:rPr lang="pt-BR" sz="1400" dirty="0" err="1">
                <a:solidFill>
                  <a:schemeClr val="tx1"/>
                </a:solidFill>
              </a:rPr>
              <a:t>Evanice</a:t>
            </a:r>
            <a:r>
              <a:rPr lang="pt-BR" sz="1400" dirty="0">
                <a:solidFill>
                  <a:schemeClr val="tx1"/>
                </a:solidFill>
              </a:rPr>
              <a:t> Pereira</a:t>
            </a:r>
          </a:p>
        </p:txBody>
      </p:sp>
      <p:sp>
        <p:nvSpPr>
          <p:cNvPr id="81" name="Retângulo 80"/>
          <p:cNvSpPr/>
          <p:nvPr/>
        </p:nvSpPr>
        <p:spPr>
          <a:xfrm>
            <a:off x="2523571" y="3678265"/>
            <a:ext cx="1440000" cy="792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err="1">
                <a:solidFill>
                  <a:schemeClr val="tx1"/>
                </a:solidFill>
              </a:rPr>
              <a:t>Massey</a:t>
            </a:r>
            <a:r>
              <a:rPr lang="pt-BR" b="1" dirty="0">
                <a:solidFill>
                  <a:schemeClr val="tx1"/>
                </a:solidFill>
              </a:rPr>
              <a:t> Ferguson</a:t>
            </a:r>
          </a:p>
          <a:p>
            <a:pPr algn="ctr"/>
            <a:r>
              <a:rPr lang="pt-BR" sz="1400" dirty="0">
                <a:solidFill>
                  <a:schemeClr val="tx1"/>
                </a:solidFill>
              </a:rPr>
              <a:t>Marina </a:t>
            </a:r>
            <a:r>
              <a:rPr lang="pt-BR" sz="1400" dirty="0" err="1">
                <a:solidFill>
                  <a:schemeClr val="tx1"/>
                </a:solidFill>
              </a:rPr>
              <a:t>Faccioli</a:t>
            </a:r>
            <a:endParaRPr lang="pt-BR" sz="1400" dirty="0">
              <a:solidFill>
                <a:schemeClr val="tx1"/>
              </a:solidFill>
            </a:endParaRPr>
          </a:p>
        </p:txBody>
      </p:sp>
      <p:sp>
        <p:nvSpPr>
          <p:cNvPr id="82" name="Retângulo 81"/>
          <p:cNvSpPr/>
          <p:nvPr/>
        </p:nvSpPr>
        <p:spPr>
          <a:xfrm>
            <a:off x="4181568" y="3678265"/>
            <a:ext cx="1440000" cy="792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Porto Seguro</a:t>
            </a:r>
          </a:p>
          <a:p>
            <a:pPr algn="ctr"/>
            <a:r>
              <a:rPr lang="pt-BR" sz="1400" dirty="0">
                <a:solidFill>
                  <a:schemeClr val="tx1"/>
                </a:solidFill>
              </a:rPr>
              <a:t>Marcello Netto</a:t>
            </a:r>
          </a:p>
        </p:txBody>
      </p:sp>
      <p:sp>
        <p:nvSpPr>
          <p:cNvPr id="83" name="Retângulo 82"/>
          <p:cNvSpPr/>
          <p:nvPr/>
        </p:nvSpPr>
        <p:spPr>
          <a:xfrm>
            <a:off x="5736120" y="3678265"/>
            <a:ext cx="1440000" cy="792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err="1">
                <a:solidFill>
                  <a:schemeClr val="tx1"/>
                </a:solidFill>
              </a:rPr>
              <a:t>Rodobens</a:t>
            </a:r>
            <a:endParaRPr lang="pt-BR" b="1" dirty="0">
              <a:solidFill>
                <a:schemeClr val="tx1"/>
              </a:solidFill>
            </a:endParaRPr>
          </a:p>
          <a:p>
            <a:pPr algn="ctr"/>
            <a:r>
              <a:rPr lang="pt-BR" sz="1400" dirty="0">
                <a:solidFill>
                  <a:schemeClr val="tx1"/>
                </a:solidFill>
              </a:rPr>
              <a:t>Renato de Oliveira</a:t>
            </a:r>
          </a:p>
        </p:txBody>
      </p:sp>
      <p:sp>
        <p:nvSpPr>
          <p:cNvPr id="84" name="Retângulo 83"/>
          <p:cNvSpPr/>
          <p:nvPr/>
        </p:nvSpPr>
        <p:spPr>
          <a:xfrm>
            <a:off x="7320296" y="3678265"/>
            <a:ext cx="1440000" cy="792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err="1">
                <a:solidFill>
                  <a:schemeClr val="tx1"/>
                </a:solidFill>
              </a:rPr>
              <a:t>Serpova</a:t>
            </a:r>
            <a:endParaRPr lang="pt-BR" b="1" dirty="0">
              <a:solidFill>
                <a:schemeClr val="tx1"/>
              </a:solidFill>
            </a:endParaRPr>
          </a:p>
          <a:p>
            <a:pPr algn="ctr"/>
            <a:r>
              <a:rPr lang="pt-BR" sz="1400" dirty="0">
                <a:solidFill>
                  <a:schemeClr val="tx1"/>
                </a:solidFill>
              </a:rPr>
              <a:t>Marcos Celestino</a:t>
            </a:r>
          </a:p>
        </p:txBody>
      </p:sp>
      <p:sp>
        <p:nvSpPr>
          <p:cNvPr id="85" name="Retângulo 84"/>
          <p:cNvSpPr/>
          <p:nvPr/>
        </p:nvSpPr>
        <p:spPr>
          <a:xfrm>
            <a:off x="8904472" y="3678265"/>
            <a:ext cx="1440000" cy="792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err="1">
                <a:solidFill>
                  <a:schemeClr val="tx1"/>
                </a:solidFill>
              </a:rPr>
              <a:t>Unifisa</a:t>
            </a:r>
            <a:endParaRPr lang="pt-BR" b="1" dirty="0">
              <a:solidFill>
                <a:schemeClr val="tx1"/>
              </a:solidFill>
            </a:endParaRPr>
          </a:p>
          <a:p>
            <a:pPr algn="ctr"/>
            <a:r>
              <a:rPr lang="pt-BR" sz="1400" dirty="0">
                <a:solidFill>
                  <a:schemeClr val="tx1"/>
                </a:solidFill>
              </a:rPr>
              <a:t>Claudia Cavalaro</a:t>
            </a:r>
          </a:p>
        </p:txBody>
      </p:sp>
      <p:sp>
        <p:nvSpPr>
          <p:cNvPr id="86" name="Retângulo 85"/>
          <p:cNvSpPr/>
          <p:nvPr/>
        </p:nvSpPr>
        <p:spPr>
          <a:xfrm>
            <a:off x="0" y="6370847"/>
            <a:ext cx="12192000" cy="48715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>
                <a:solidFill>
                  <a:schemeClr val="tx1"/>
                </a:solidFill>
              </a:rPr>
              <a:t>14 Administradoras de diversos portes e segmentos</a:t>
            </a:r>
          </a:p>
          <a:p>
            <a:pPr algn="ctr"/>
            <a:r>
              <a:rPr lang="pt-BR" sz="1600" b="1" dirty="0">
                <a:solidFill>
                  <a:schemeClr val="tx1"/>
                </a:solidFill>
              </a:rPr>
              <a:t>Rotatividade: Definido pelo Estatuto do Comitê nos Artigos 3º e 6º - A cada 2 (dois) anos</a:t>
            </a:r>
          </a:p>
        </p:txBody>
      </p:sp>
      <p:sp>
        <p:nvSpPr>
          <p:cNvPr id="9" name="Retângulo 8"/>
          <p:cNvSpPr/>
          <p:nvPr/>
        </p:nvSpPr>
        <p:spPr>
          <a:xfrm>
            <a:off x="94021" y="2636912"/>
            <a:ext cx="454736" cy="21144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t-BR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MEMBROS EFETIVOS</a:t>
            </a:r>
          </a:p>
        </p:txBody>
      </p:sp>
      <p:sp>
        <p:nvSpPr>
          <p:cNvPr id="87" name="Retângulo 86"/>
          <p:cNvSpPr/>
          <p:nvPr/>
        </p:nvSpPr>
        <p:spPr>
          <a:xfrm>
            <a:off x="94021" y="639571"/>
            <a:ext cx="407368" cy="19563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t-BR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COORDENAÇÃO</a:t>
            </a:r>
          </a:p>
        </p:txBody>
      </p:sp>
      <p:sp>
        <p:nvSpPr>
          <p:cNvPr id="10" name="Fluxograma: Documento 9"/>
          <p:cNvSpPr/>
          <p:nvPr/>
        </p:nvSpPr>
        <p:spPr>
          <a:xfrm>
            <a:off x="2960420" y="5245654"/>
            <a:ext cx="1286062" cy="847642"/>
          </a:xfrm>
          <a:prstGeom prst="flowChartDocumen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tx1"/>
                </a:solidFill>
              </a:rPr>
              <a:t>Normativos</a:t>
            </a:r>
          </a:p>
        </p:txBody>
      </p:sp>
      <p:sp>
        <p:nvSpPr>
          <p:cNvPr id="88" name="Fluxograma: Documento 87"/>
          <p:cNvSpPr/>
          <p:nvPr/>
        </p:nvSpPr>
        <p:spPr>
          <a:xfrm>
            <a:off x="1134268" y="5245654"/>
            <a:ext cx="1286062" cy="847642"/>
          </a:xfrm>
          <a:prstGeom prst="flowChartDocumen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tx1"/>
                </a:solidFill>
              </a:rPr>
              <a:t>Pautas</a:t>
            </a:r>
          </a:p>
        </p:txBody>
      </p:sp>
      <p:sp>
        <p:nvSpPr>
          <p:cNvPr id="89" name="Fluxograma: Documento 88"/>
          <p:cNvSpPr/>
          <p:nvPr/>
        </p:nvSpPr>
        <p:spPr>
          <a:xfrm>
            <a:off x="10265028" y="5245654"/>
            <a:ext cx="1286062" cy="847642"/>
          </a:xfrm>
          <a:prstGeom prst="flowChartDocumen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tx1"/>
                </a:solidFill>
              </a:rPr>
              <a:t>Atas</a:t>
            </a:r>
          </a:p>
        </p:txBody>
      </p:sp>
      <p:sp>
        <p:nvSpPr>
          <p:cNvPr id="90" name="Fluxograma: Documento 89"/>
          <p:cNvSpPr/>
          <p:nvPr/>
        </p:nvSpPr>
        <p:spPr>
          <a:xfrm>
            <a:off x="8438876" y="5245654"/>
            <a:ext cx="1286062" cy="847642"/>
          </a:xfrm>
          <a:prstGeom prst="flowChartDocumen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tx1"/>
                </a:solidFill>
              </a:rPr>
              <a:t>Grupos de Trabalho</a:t>
            </a:r>
          </a:p>
        </p:txBody>
      </p:sp>
      <p:sp>
        <p:nvSpPr>
          <p:cNvPr id="91" name="Fluxograma: Documento 90"/>
          <p:cNvSpPr/>
          <p:nvPr/>
        </p:nvSpPr>
        <p:spPr>
          <a:xfrm>
            <a:off x="4786572" y="5245654"/>
            <a:ext cx="1286062" cy="847642"/>
          </a:xfrm>
          <a:prstGeom prst="flowChartDocumen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tx1"/>
                </a:solidFill>
              </a:rPr>
              <a:t>Pleitos</a:t>
            </a:r>
          </a:p>
        </p:txBody>
      </p:sp>
      <p:sp>
        <p:nvSpPr>
          <p:cNvPr id="92" name="Fluxograma: Documento 91"/>
          <p:cNvSpPr/>
          <p:nvPr/>
        </p:nvSpPr>
        <p:spPr>
          <a:xfrm>
            <a:off x="6612724" y="5245654"/>
            <a:ext cx="1286062" cy="847642"/>
          </a:xfrm>
          <a:prstGeom prst="flowChartDocumen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tx1"/>
                </a:solidFill>
              </a:rPr>
              <a:t>Propostas</a:t>
            </a:r>
          </a:p>
        </p:txBody>
      </p:sp>
      <p:sp>
        <p:nvSpPr>
          <p:cNvPr id="18" name="Chave Direita 17"/>
          <p:cNvSpPr/>
          <p:nvPr/>
        </p:nvSpPr>
        <p:spPr>
          <a:xfrm rot="5400000">
            <a:off x="6199317" y="-700250"/>
            <a:ext cx="370377" cy="11273700"/>
          </a:xfrm>
          <a:prstGeom prst="rightBrace">
            <a:avLst>
              <a:gd name="adj1" fmla="val 8333"/>
              <a:gd name="adj2" fmla="val 50123"/>
            </a:avLst>
          </a:prstGeom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9" name="Retângulo 28"/>
          <p:cNvSpPr/>
          <p:nvPr/>
        </p:nvSpPr>
        <p:spPr>
          <a:xfrm>
            <a:off x="10472545" y="3678265"/>
            <a:ext cx="1440000" cy="792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Scania</a:t>
            </a:r>
          </a:p>
          <a:p>
            <a:pPr algn="ctr"/>
            <a:r>
              <a:rPr lang="pt-BR" sz="1400" dirty="0">
                <a:solidFill>
                  <a:schemeClr val="tx1"/>
                </a:solidFill>
              </a:rPr>
              <a:t>Vilma Monteiro</a:t>
            </a:r>
          </a:p>
        </p:txBody>
      </p:sp>
      <p:pic>
        <p:nvPicPr>
          <p:cNvPr id="30" name="Imagem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7821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tângulo 31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/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Criação do Comitê de </a:t>
            </a:r>
            <a:r>
              <a:rPr lang="pt-BR" sz="2400" b="1" i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Compliance</a:t>
            </a:r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e Auditoria Interna</a:t>
            </a:r>
          </a:p>
        </p:txBody>
      </p:sp>
      <p:sp>
        <p:nvSpPr>
          <p:cNvPr id="10" name="Fluxograma: Documento 9"/>
          <p:cNvSpPr/>
          <p:nvPr/>
        </p:nvSpPr>
        <p:spPr>
          <a:xfrm>
            <a:off x="2960420" y="5245654"/>
            <a:ext cx="1286062" cy="847642"/>
          </a:xfrm>
          <a:prstGeom prst="flowChartDocumen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tx1"/>
                </a:solidFill>
              </a:rPr>
              <a:t>Normativos</a:t>
            </a:r>
          </a:p>
        </p:txBody>
      </p:sp>
      <p:sp>
        <p:nvSpPr>
          <p:cNvPr id="88" name="Fluxograma: Documento 87"/>
          <p:cNvSpPr/>
          <p:nvPr/>
        </p:nvSpPr>
        <p:spPr>
          <a:xfrm>
            <a:off x="1134268" y="5245654"/>
            <a:ext cx="1286062" cy="847642"/>
          </a:xfrm>
          <a:prstGeom prst="flowChartDocumen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tx1"/>
                </a:solidFill>
              </a:rPr>
              <a:t>Pautas</a:t>
            </a:r>
          </a:p>
        </p:txBody>
      </p:sp>
      <p:sp>
        <p:nvSpPr>
          <p:cNvPr id="89" name="Fluxograma: Documento 88"/>
          <p:cNvSpPr/>
          <p:nvPr/>
        </p:nvSpPr>
        <p:spPr>
          <a:xfrm>
            <a:off x="10265028" y="5245654"/>
            <a:ext cx="1286062" cy="847642"/>
          </a:xfrm>
          <a:prstGeom prst="flowChartDocumen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tx1"/>
                </a:solidFill>
              </a:rPr>
              <a:t>Atas</a:t>
            </a:r>
          </a:p>
        </p:txBody>
      </p:sp>
      <p:sp>
        <p:nvSpPr>
          <p:cNvPr id="90" name="Fluxograma: Documento 89"/>
          <p:cNvSpPr/>
          <p:nvPr/>
        </p:nvSpPr>
        <p:spPr>
          <a:xfrm>
            <a:off x="8438876" y="5245654"/>
            <a:ext cx="1286062" cy="847642"/>
          </a:xfrm>
          <a:prstGeom prst="flowChartDocumen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tx1"/>
                </a:solidFill>
              </a:rPr>
              <a:t>Grupos de Trabalho</a:t>
            </a:r>
          </a:p>
        </p:txBody>
      </p:sp>
      <p:sp>
        <p:nvSpPr>
          <p:cNvPr id="91" name="Fluxograma: Documento 90"/>
          <p:cNvSpPr/>
          <p:nvPr/>
        </p:nvSpPr>
        <p:spPr>
          <a:xfrm>
            <a:off x="4786572" y="5245654"/>
            <a:ext cx="1286062" cy="847642"/>
          </a:xfrm>
          <a:prstGeom prst="flowChartDocumen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tx1"/>
                </a:solidFill>
              </a:rPr>
              <a:t>Pleitos</a:t>
            </a:r>
          </a:p>
        </p:txBody>
      </p:sp>
      <p:sp>
        <p:nvSpPr>
          <p:cNvPr id="92" name="Fluxograma: Documento 91"/>
          <p:cNvSpPr/>
          <p:nvPr/>
        </p:nvSpPr>
        <p:spPr>
          <a:xfrm>
            <a:off x="6612724" y="5245654"/>
            <a:ext cx="1286062" cy="847642"/>
          </a:xfrm>
          <a:prstGeom prst="flowChartDocumen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tx1"/>
                </a:solidFill>
              </a:rPr>
              <a:t>Propostas</a:t>
            </a:r>
          </a:p>
        </p:txBody>
      </p:sp>
      <p:pic>
        <p:nvPicPr>
          <p:cNvPr id="30" name="Imagem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590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3.7037E-7 L 0.00365 -0.5891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-2946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3.7037E-7 L -0.00013 -0.5891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2946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7037E-7 L 0.0069 -0.5891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" y="-2946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3.7037E-7 L 0.00313 -0.5891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-2946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7037E-7 L 0.00157 -0.5891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-2946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3.7037E-7 L 0.00534 -0.5891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-29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8" grpId="0" animBg="1"/>
      <p:bldP spid="89" grpId="0" animBg="1"/>
      <p:bldP spid="90" grpId="0" animBg="1"/>
      <p:bldP spid="91" grpId="0" animBg="1"/>
      <p:bldP spid="9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Arredondado 5"/>
          <p:cNvSpPr/>
          <p:nvPr/>
        </p:nvSpPr>
        <p:spPr>
          <a:xfrm>
            <a:off x="1167414" y="2204864"/>
            <a:ext cx="3272402" cy="417646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2" name="Retângulo 31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/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Escopo do Comitê de </a:t>
            </a:r>
            <a:r>
              <a:rPr lang="pt-BR" sz="2400" b="1" i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Compliance</a:t>
            </a:r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e Auditoria Interna</a:t>
            </a:r>
          </a:p>
        </p:txBody>
      </p:sp>
      <p:sp>
        <p:nvSpPr>
          <p:cNvPr id="10" name="Fluxograma: Documento 9"/>
          <p:cNvSpPr/>
          <p:nvPr/>
        </p:nvSpPr>
        <p:spPr>
          <a:xfrm>
            <a:off x="3039864" y="1196752"/>
            <a:ext cx="1286062" cy="847642"/>
          </a:xfrm>
          <a:prstGeom prst="flowChartDocumen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tx1"/>
                </a:solidFill>
              </a:rPr>
              <a:t>Normativos</a:t>
            </a:r>
          </a:p>
        </p:txBody>
      </p:sp>
      <p:sp>
        <p:nvSpPr>
          <p:cNvPr id="88" name="Fluxograma: Documento 87"/>
          <p:cNvSpPr/>
          <p:nvPr/>
        </p:nvSpPr>
        <p:spPr>
          <a:xfrm>
            <a:off x="1213712" y="1196752"/>
            <a:ext cx="1286062" cy="847642"/>
          </a:xfrm>
          <a:prstGeom prst="flowChartDocumen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tx1"/>
                </a:solidFill>
              </a:rPr>
              <a:t>Pautas</a:t>
            </a:r>
          </a:p>
        </p:txBody>
      </p:sp>
      <p:sp>
        <p:nvSpPr>
          <p:cNvPr id="89" name="Fluxograma: Documento 88"/>
          <p:cNvSpPr/>
          <p:nvPr/>
        </p:nvSpPr>
        <p:spPr>
          <a:xfrm>
            <a:off x="10344472" y="1196752"/>
            <a:ext cx="1286062" cy="847642"/>
          </a:xfrm>
          <a:prstGeom prst="flowChartDocumen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tx1"/>
                </a:solidFill>
              </a:rPr>
              <a:t>Atas</a:t>
            </a:r>
          </a:p>
        </p:txBody>
      </p:sp>
      <p:sp>
        <p:nvSpPr>
          <p:cNvPr id="90" name="Fluxograma: Documento 89"/>
          <p:cNvSpPr/>
          <p:nvPr/>
        </p:nvSpPr>
        <p:spPr>
          <a:xfrm>
            <a:off x="8518320" y="1196752"/>
            <a:ext cx="1286062" cy="847642"/>
          </a:xfrm>
          <a:prstGeom prst="flowChartDocumen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tx1"/>
                </a:solidFill>
              </a:rPr>
              <a:t>Grupos de Trabalho</a:t>
            </a:r>
          </a:p>
        </p:txBody>
      </p:sp>
      <p:sp>
        <p:nvSpPr>
          <p:cNvPr id="91" name="Fluxograma: Documento 90"/>
          <p:cNvSpPr/>
          <p:nvPr/>
        </p:nvSpPr>
        <p:spPr>
          <a:xfrm>
            <a:off x="4866016" y="1196752"/>
            <a:ext cx="1286062" cy="847642"/>
          </a:xfrm>
          <a:prstGeom prst="flowChartDocumen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tx1"/>
                </a:solidFill>
              </a:rPr>
              <a:t>Pleitos</a:t>
            </a:r>
          </a:p>
        </p:txBody>
      </p:sp>
      <p:sp>
        <p:nvSpPr>
          <p:cNvPr id="92" name="Fluxograma: Documento 91"/>
          <p:cNvSpPr/>
          <p:nvPr/>
        </p:nvSpPr>
        <p:spPr>
          <a:xfrm>
            <a:off x="6692168" y="1196752"/>
            <a:ext cx="1286062" cy="847642"/>
          </a:xfrm>
          <a:prstGeom prst="flowChartDocumen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tx1"/>
                </a:solidFill>
              </a:rPr>
              <a:t>Propostas</a:t>
            </a:r>
          </a:p>
        </p:txBody>
      </p:sp>
      <p:pic>
        <p:nvPicPr>
          <p:cNvPr id="30" name="Imagem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610" y="2375135"/>
            <a:ext cx="1652010" cy="1652010"/>
          </a:xfrm>
          <a:prstGeom prst="rect">
            <a:avLst/>
          </a:prstGeom>
        </p:spPr>
      </p:pic>
      <p:sp>
        <p:nvSpPr>
          <p:cNvPr id="12" name="Fluxograma: Documento 11"/>
          <p:cNvSpPr/>
          <p:nvPr/>
        </p:nvSpPr>
        <p:spPr>
          <a:xfrm>
            <a:off x="2720575" y="4221851"/>
            <a:ext cx="1599860" cy="1893529"/>
          </a:xfrm>
          <a:prstGeom prst="flowChartDocument">
            <a:avLst/>
          </a:prstGeom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200" b="1" dirty="0"/>
              <a:t>Circular 3.865/17</a:t>
            </a:r>
          </a:p>
          <a:p>
            <a:pPr algn="ctr"/>
            <a:endParaRPr lang="pt-BR" sz="1200" b="1" dirty="0"/>
          </a:p>
          <a:p>
            <a:pPr algn="ctr"/>
            <a:r>
              <a:rPr lang="pt-BR" sz="1200" b="1" dirty="0"/>
              <a:t>POLITICA DE CONFORMIDADE</a:t>
            </a:r>
          </a:p>
        </p:txBody>
      </p:sp>
      <p:sp>
        <p:nvSpPr>
          <p:cNvPr id="13" name="Fluxograma: Documento 12"/>
          <p:cNvSpPr/>
          <p:nvPr/>
        </p:nvSpPr>
        <p:spPr>
          <a:xfrm>
            <a:off x="1241018" y="3952399"/>
            <a:ext cx="1599861" cy="1910289"/>
          </a:xfrm>
          <a:prstGeom prst="flowChartDocument">
            <a:avLst/>
          </a:prstGeom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200" b="1" dirty="0"/>
              <a:t>Circular 3.856/17</a:t>
            </a:r>
          </a:p>
          <a:p>
            <a:pPr algn="ctr"/>
            <a:endParaRPr lang="pt-BR" sz="1200" b="1" dirty="0"/>
          </a:p>
          <a:p>
            <a:pPr algn="ctr"/>
            <a:r>
              <a:rPr lang="pt-BR" sz="1200" b="1" dirty="0"/>
              <a:t>EXIGÊNCIA DE AUDITORIA INTERNA</a:t>
            </a:r>
          </a:p>
        </p:txBody>
      </p:sp>
      <p:pic>
        <p:nvPicPr>
          <p:cNvPr id="14" name="Picture 10" descr="Resultado de imagem para coaf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94" r="24096" b="17730"/>
          <a:stretch/>
        </p:blipFill>
        <p:spPr bwMode="auto">
          <a:xfrm>
            <a:off x="5281789" y="2343485"/>
            <a:ext cx="1800200" cy="1670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32456" y="2135876"/>
            <a:ext cx="2190750" cy="2085975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6"/>
          <a:srcRect l="22565" r="23327"/>
          <a:stretch/>
        </p:blipFill>
        <p:spPr>
          <a:xfrm>
            <a:off x="8094266" y="4014243"/>
            <a:ext cx="2867130" cy="2029817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002" y="4055186"/>
            <a:ext cx="2871773" cy="2029817"/>
          </a:xfrm>
          <a:prstGeom prst="rect">
            <a:avLst/>
          </a:prstGeom>
        </p:spPr>
      </p:pic>
      <p:sp>
        <p:nvSpPr>
          <p:cNvPr id="20" name="Retângulo Arredondado 19"/>
          <p:cNvSpPr/>
          <p:nvPr/>
        </p:nvSpPr>
        <p:spPr>
          <a:xfrm>
            <a:off x="4566786" y="2204864"/>
            <a:ext cx="3272402" cy="4176465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Retângulo Arredondado 20"/>
          <p:cNvSpPr/>
          <p:nvPr/>
        </p:nvSpPr>
        <p:spPr>
          <a:xfrm>
            <a:off x="7891630" y="2226499"/>
            <a:ext cx="3272402" cy="4154830"/>
          </a:xfrm>
          <a:prstGeom prst="roundRect">
            <a:avLst/>
          </a:prstGeom>
          <a:noFill/>
          <a:ln w="381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Retângulo 21"/>
          <p:cNvSpPr/>
          <p:nvPr/>
        </p:nvSpPr>
        <p:spPr>
          <a:xfrm rot="19957901">
            <a:off x="373881" y="2324323"/>
            <a:ext cx="2770503" cy="58477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3200" b="1" cap="none" spc="0" dirty="0">
                <a:ln w="6600">
                  <a:noFill/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Em andamento</a:t>
            </a:r>
          </a:p>
        </p:txBody>
      </p:sp>
      <p:sp>
        <p:nvSpPr>
          <p:cNvPr id="23" name="Retângulo 22"/>
          <p:cNvSpPr/>
          <p:nvPr/>
        </p:nvSpPr>
        <p:spPr>
          <a:xfrm rot="19957901">
            <a:off x="4390613" y="2174985"/>
            <a:ext cx="196572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3200" b="1" cap="none" spc="0" dirty="0">
                <a:ln w="6600">
                  <a:solidFill>
                    <a:schemeClr val="tx1"/>
                  </a:solidFill>
                  <a:prstDash val="solid"/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Concluído</a:t>
            </a:r>
          </a:p>
        </p:txBody>
      </p:sp>
      <p:sp>
        <p:nvSpPr>
          <p:cNvPr id="24" name="Retângulo 23"/>
          <p:cNvSpPr/>
          <p:nvPr/>
        </p:nvSpPr>
        <p:spPr>
          <a:xfrm rot="19957901">
            <a:off x="7780062" y="2162777"/>
            <a:ext cx="160133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3200" b="1" cap="none" spc="0" dirty="0">
                <a:ln w="6600">
                  <a:solidFill>
                    <a:schemeClr val="accent6"/>
                  </a:solidFill>
                  <a:prstDash val="solid"/>
                </a:ln>
                <a:solidFill>
                  <a:schemeClr val="accent6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Próximo</a:t>
            </a:r>
          </a:p>
        </p:txBody>
      </p:sp>
    </p:spTree>
    <p:extLst>
      <p:ext uri="{BB962C8B-B14F-4D97-AF65-F5344CB8AC3E}">
        <p14:creationId xmlns:p14="http://schemas.microsoft.com/office/powerpoint/2010/main" val="1733396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3" grpId="0" animBg="1"/>
      <p:bldP spid="20" grpId="0" animBg="1"/>
      <p:bldP spid="21" grpId="0" animBg="1"/>
      <p:bldP spid="22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techtube.com.br/wp-content/uploads/2014/08/servi%C3%A7os-de-armazenamento-em-nuvem.jpg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11996" y="768896"/>
            <a:ext cx="2068252" cy="132191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s://encrypted-tbn1.gstatic.com/images?q=tbn:ANd9GcRRULo0ZojypG5tBoHHbqvtuJcQ23BO9FZnHNU45LPR0xwqGEgSF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42448" y="997496"/>
            <a:ext cx="1295400" cy="129540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190" y="4559846"/>
            <a:ext cx="3114675" cy="146685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Picture 16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94248" y="4274096"/>
            <a:ext cx="2103552" cy="90952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" name="Picture 19"/>
          <p:cNvPicPr>
            <a:picLocks noChangeAspect="1" noChangeArrowheads="1"/>
          </p:cNvPicPr>
          <p:nvPr/>
        </p:nvPicPr>
        <p:blipFill rotWithShape="1"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57302" y="3512096"/>
            <a:ext cx="994146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9"/>
          <p:cNvPicPr>
            <a:picLocks noChangeAspect="1" noChangeArrowheads="1"/>
          </p:cNvPicPr>
          <p:nvPr/>
        </p:nvPicPr>
        <p:blipFill rotWithShape="1"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23096" y="4045496"/>
            <a:ext cx="994146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9"/>
          <p:cNvPicPr>
            <a:picLocks noChangeAspect="1" noChangeArrowheads="1"/>
          </p:cNvPicPr>
          <p:nvPr/>
        </p:nvPicPr>
        <p:blipFill rotWithShape="1"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82102" y="2064296"/>
            <a:ext cx="994146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0" descr="http://www.crato.org/chapadadoararipe/wp-content/uploads/2012/12/nuvem-cloud-computing-datatrend-1024x7681_small.jp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7648" y="692696"/>
            <a:ext cx="6553200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images.all-free-download.com/images/graphiclarge/information_97233.jp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email">
            <a:clrChange>
              <a:clrFrom>
                <a:srgbClr val="FBFFFF"/>
              </a:clrFrom>
              <a:clrTo>
                <a:srgbClr val="FB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9848" y="2369096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9"/>
          <p:cNvPicPr>
            <a:picLocks noChangeAspect="1" noChangeArrowheads="1"/>
          </p:cNvPicPr>
          <p:nvPr/>
        </p:nvPicPr>
        <p:blipFill rotWithShape="1"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32648" y="1911896"/>
            <a:ext cx="994146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44911" y="5933827"/>
            <a:ext cx="11776802" cy="77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pt-BR" altLang="pt-BR" sz="3200" dirty="0">
                <a:solidFill>
                  <a:srgbClr val="FF0000"/>
                </a:solidFill>
              </a:rPr>
              <a:t>Desafios do </a:t>
            </a:r>
            <a:r>
              <a:rPr lang="pt-BR" altLang="pt-BR" sz="3200" i="1" dirty="0">
                <a:solidFill>
                  <a:srgbClr val="FF0000"/>
                </a:solidFill>
              </a:rPr>
              <a:t>Compliance</a:t>
            </a:r>
            <a:r>
              <a:rPr lang="pt-BR" altLang="pt-BR" sz="3200" dirty="0">
                <a:solidFill>
                  <a:srgbClr val="FF0000"/>
                </a:solidFill>
              </a:rPr>
              <a:t> (Controle Interno) e Auditoria Interna?</a:t>
            </a:r>
          </a:p>
        </p:txBody>
      </p:sp>
      <p:sp>
        <p:nvSpPr>
          <p:cNvPr id="19" name="Retângulo 18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/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Escopo do Comitê de </a:t>
            </a:r>
            <a:r>
              <a:rPr lang="pt-BR" sz="2400" b="1" i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Compliance</a:t>
            </a:r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e Auditoria Interna</a:t>
            </a:r>
          </a:p>
        </p:txBody>
      </p:sp>
      <p:pic>
        <p:nvPicPr>
          <p:cNvPr id="20" name="Imagem 1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087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/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Membros da Coordenação do Comitê de </a:t>
            </a:r>
            <a:r>
              <a:rPr lang="pt-BR" sz="2400" b="1" i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Compliance</a:t>
            </a:r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e Auditoria Interna</a:t>
            </a:r>
          </a:p>
        </p:txBody>
      </p:sp>
      <p:pic>
        <p:nvPicPr>
          <p:cNvPr id="24" name="Imagem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cxnSp>
        <p:nvCxnSpPr>
          <p:cNvPr id="17" name="Conector reto 16"/>
          <p:cNvCxnSpPr/>
          <p:nvPr/>
        </p:nvCxnSpPr>
        <p:spPr>
          <a:xfrm>
            <a:off x="4007768" y="836712"/>
            <a:ext cx="0" cy="57600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CaixaDeTexto 17"/>
          <p:cNvSpPr txBox="1"/>
          <p:nvPr/>
        </p:nvSpPr>
        <p:spPr>
          <a:xfrm>
            <a:off x="4223792" y="2056686"/>
            <a:ext cx="3744416" cy="570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sz="1100" b="1" dirty="0"/>
          </a:p>
          <a:p>
            <a:r>
              <a:rPr lang="pt-BR" sz="2400" b="1" dirty="0"/>
              <a:t>Frank Pizo</a:t>
            </a:r>
          </a:p>
          <a:p>
            <a:endParaRPr lang="pt-BR" sz="1100" b="1" dirty="0"/>
          </a:p>
          <a:p>
            <a:r>
              <a:rPr lang="pt-BR" sz="2200" b="1" dirty="0"/>
              <a:t>Coordenador Adjunto</a:t>
            </a:r>
          </a:p>
          <a:p>
            <a:pPr algn="ctr"/>
            <a:r>
              <a:rPr lang="pt-BR" sz="1400" b="1" dirty="0"/>
              <a:t>Consórcio Honda</a:t>
            </a:r>
          </a:p>
          <a:p>
            <a:pPr algn="ctr"/>
            <a:r>
              <a:rPr lang="pt-BR" sz="1400" b="1" dirty="0"/>
              <a:t>Gestão de Riscos e Compliance </a:t>
            </a:r>
          </a:p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Bacharel em Administração de Empresas</a:t>
            </a:r>
          </a:p>
          <a:p>
            <a:pPr algn="ctr"/>
            <a:r>
              <a:rPr lang="pt-BR" sz="1400" b="1" dirty="0"/>
              <a:t> MBA Controles Internos e Compliance</a:t>
            </a:r>
          </a:p>
          <a:p>
            <a:pPr algn="ctr"/>
            <a:endParaRPr lang="pt-BR" sz="1400" b="1" dirty="0"/>
          </a:p>
          <a:p>
            <a:r>
              <a:rPr lang="pt-BR" sz="1400" dirty="0"/>
              <a:t>15 anos de experiência profissional em empresas multinacionais automotivas e financeiras, nas áreas de Controladoria, Planejamento e Controle, Controles Internos, Governança Corporativa e Compliance</a:t>
            </a:r>
          </a:p>
          <a:p>
            <a:r>
              <a:rPr lang="pt-BR" sz="1400" dirty="0"/>
              <a:t>Responsável pelo processo Controles Internos, acompanhamento e desenvolvimento de procedimentos de auditoria e controles internos, avaliação de riscos operacionais, combate e prevenção a fraudes.</a:t>
            </a:r>
          </a:p>
          <a:p>
            <a:pPr algn="ctr"/>
            <a:endParaRPr lang="pt-BR" sz="1400" b="1" dirty="0"/>
          </a:p>
          <a:p>
            <a:pPr algn="ctr"/>
            <a:endParaRPr lang="pt-BR" sz="2400" b="1" dirty="0"/>
          </a:p>
          <a:p>
            <a:pPr algn="ctr"/>
            <a:endParaRPr lang="pt-BR" sz="2400" b="1" dirty="0"/>
          </a:p>
        </p:txBody>
      </p:sp>
      <p:cxnSp>
        <p:nvCxnSpPr>
          <p:cNvPr id="25" name="Conector reto 24"/>
          <p:cNvCxnSpPr/>
          <p:nvPr/>
        </p:nvCxnSpPr>
        <p:spPr>
          <a:xfrm>
            <a:off x="8162456" y="837352"/>
            <a:ext cx="0" cy="57600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CaixaDeTexto 25"/>
          <p:cNvSpPr txBox="1"/>
          <p:nvPr/>
        </p:nvSpPr>
        <p:spPr>
          <a:xfrm>
            <a:off x="8231893" y="1981943"/>
            <a:ext cx="374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2400" b="1" dirty="0"/>
          </a:p>
        </p:txBody>
      </p:sp>
      <p:pic>
        <p:nvPicPr>
          <p:cNvPr id="28" name="Imagem 2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57" t="8229" r="18423" b="5423"/>
          <a:stretch/>
        </p:blipFill>
        <p:spPr>
          <a:xfrm>
            <a:off x="119336" y="890840"/>
            <a:ext cx="2049602" cy="1098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2" name="CaixaDeTexto 31"/>
          <p:cNvSpPr txBox="1"/>
          <p:nvPr/>
        </p:nvSpPr>
        <p:spPr>
          <a:xfrm>
            <a:off x="8328248" y="1900149"/>
            <a:ext cx="3744416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/>
              <a:t>Daniela  </a:t>
            </a:r>
          </a:p>
          <a:p>
            <a:r>
              <a:rPr lang="pt-BR" sz="2400" b="1" dirty="0" err="1"/>
              <a:t>Verassani</a:t>
            </a:r>
            <a:endParaRPr lang="pt-BR" sz="2400" b="1" dirty="0"/>
          </a:p>
          <a:p>
            <a:endParaRPr lang="pt-BR" sz="700" b="1" dirty="0"/>
          </a:p>
          <a:p>
            <a:r>
              <a:rPr lang="pt-BR" sz="2200" b="1" dirty="0"/>
              <a:t>Secretariado</a:t>
            </a:r>
          </a:p>
          <a:p>
            <a:pPr algn="ctr"/>
            <a:r>
              <a:rPr lang="pt-BR" sz="1400" b="1" dirty="0" err="1"/>
              <a:t>Embracon</a:t>
            </a:r>
            <a:r>
              <a:rPr lang="pt-BR" sz="1400" b="1" dirty="0"/>
              <a:t> Administradora de Consórcio</a:t>
            </a:r>
          </a:p>
          <a:p>
            <a:pPr algn="ctr"/>
            <a:r>
              <a:rPr lang="pt-BR" sz="1400" b="1" dirty="0"/>
              <a:t>Governança Riscos e </a:t>
            </a:r>
            <a:r>
              <a:rPr lang="pt-BR" sz="1400" b="1" dirty="0" err="1"/>
              <a:t>Compliance</a:t>
            </a:r>
            <a:endParaRPr lang="pt-BR" sz="1400" b="1" dirty="0"/>
          </a:p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Bacharel em Administração de Empresas</a:t>
            </a:r>
          </a:p>
          <a:p>
            <a:pPr algn="ctr"/>
            <a:r>
              <a:rPr lang="pt-BR" sz="1400" b="1" dirty="0"/>
              <a:t>MBA Controles Internos e Compliance</a:t>
            </a:r>
          </a:p>
          <a:p>
            <a:pPr algn="ctr"/>
            <a:endParaRPr lang="pt-BR" sz="1400" b="1" dirty="0"/>
          </a:p>
          <a:p>
            <a:pPr algn="just"/>
            <a:r>
              <a:rPr lang="pt-BR" sz="1400" dirty="0"/>
              <a:t>16 anos dedicados a Auditoria Interna, Gerenciamento de Riscos e </a:t>
            </a:r>
            <a:r>
              <a:rPr lang="pt-BR" sz="1400" i="1" dirty="0" err="1"/>
              <a:t>Compliance</a:t>
            </a:r>
            <a:r>
              <a:rPr lang="pt-BR" sz="1400" dirty="0"/>
              <a:t>, com foco  em  desenvolver equipes e processos que agreguem real valor ao resultado das organizações. </a:t>
            </a:r>
          </a:p>
          <a:p>
            <a:pPr algn="just"/>
            <a:r>
              <a:rPr lang="pt-BR" sz="1400" dirty="0"/>
              <a:t>Responsável  pela estruturação do programa de Governança da </a:t>
            </a:r>
            <a:r>
              <a:rPr lang="pt-BR" sz="1400" dirty="0" err="1"/>
              <a:t>Embracon</a:t>
            </a:r>
            <a:r>
              <a:rPr lang="pt-BR" sz="1400" dirty="0"/>
              <a:t>, desde 2014.</a:t>
            </a:r>
          </a:p>
          <a:p>
            <a:r>
              <a:rPr lang="pt-BR" sz="1400" dirty="0"/>
              <a:t>Atualmente responde por Controles Internos, Gerenciamento de Riscos,  Conformidade e Integridade  e Gestão do Conhecimento.</a:t>
            </a:r>
          </a:p>
          <a:p>
            <a:r>
              <a:rPr lang="pt-BR" sz="1200" b="1" dirty="0"/>
              <a:t>Palestrante: CONAREC, Visio (Orlando), CAC OAB</a:t>
            </a:r>
            <a:r>
              <a:rPr lang="pt-BR" sz="1400" b="1" dirty="0"/>
              <a:t>.</a:t>
            </a:r>
            <a:endParaRPr lang="pt-BR" sz="2400" b="1" dirty="0"/>
          </a:p>
        </p:txBody>
      </p:sp>
      <p:pic>
        <p:nvPicPr>
          <p:cNvPr id="33" name="Imagem 3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75" r="146" b="18098"/>
          <a:stretch/>
        </p:blipFill>
        <p:spPr>
          <a:xfrm>
            <a:off x="10320527" y="916348"/>
            <a:ext cx="1543466" cy="1542500"/>
          </a:xfrm>
          <a:prstGeom prst="rect">
            <a:avLst/>
          </a:prstGeom>
          <a:solidFill>
            <a:schemeClr val="tx1"/>
          </a:solidFill>
          <a:ln w="6350">
            <a:solidFill>
              <a:schemeClr val="tx1"/>
            </a:solidFill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Picture 2" descr="C:\Users\daniela.verassani\Desktop\Logos\LOGO EMBRACON FINAL SEM PONTO(1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7525" y="901108"/>
            <a:ext cx="1842931" cy="98380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Imagem 34"/>
          <p:cNvPicPr>
            <a:picLocks noChangeAspect="1"/>
          </p:cNvPicPr>
          <p:nvPr/>
        </p:nvPicPr>
        <p:blipFill rotWithShape="1">
          <a:blip r:embed="rId7"/>
          <a:srcRect t="9316" b="10046"/>
          <a:stretch/>
        </p:blipFill>
        <p:spPr>
          <a:xfrm>
            <a:off x="4296486" y="885868"/>
            <a:ext cx="1685059" cy="135881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7" name="Imagem 2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" t="6698" r="4359" b="16910"/>
          <a:stretch/>
        </p:blipFill>
        <p:spPr>
          <a:xfrm>
            <a:off x="6139445" y="903215"/>
            <a:ext cx="1558685" cy="156876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sp>
        <p:nvSpPr>
          <p:cNvPr id="36" name="CaixaDeTexto 35"/>
          <p:cNvSpPr txBox="1"/>
          <p:nvPr/>
        </p:nvSpPr>
        <p:spPr>
          <a:xfrm>
            <a:off x="119336" y="2056686"/>
            <a:ext cx="3744416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/>
              <a:t>Erica </a:t>
            </a:r>
          </a:p>
          <a:p>
            <a:r>
              <a:rPr lang="pt-BR" sz="2400" b="1" dirty="0"/>
              <a:t>Souza Oscar</a:t>
            </a:r>
          </a:p>
          <a:p>
            <a:r>
              <a:rPr lang="pt-BR" sz="2000" b="1" dirty="0"/>
              <a:t>Coordenadora</a:t>
            </a:r>
          </a:p>
          <a:p>
            <a:pPr algn="ctr"/>
            <a:r>
              <a:rPr lang="pt-BR" sz="1400" b="1" dirty="0"/>
              <a:t>Consórcio Bradesco </a:t>
            </a:r>
          </a:p>
          <a:p>
            <a:pPr algn="ctr"/>
            <a:r>
              <a:rPr lang="pt-BR" sz="1400" b="1" dirty="0"/>
              <a:t>Gestão Jurídica, Governança Regulatória e PLD. </a:t>
            </a:r>
          </a:p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Advogada Especialista em  Direito Civil e Processo Civil</a:t>
            </a:r>
          </a:p>
          <a:p>
            <a:pPr algn="ctr"/>
            <a:endParaRPr lang="pt-BR" sz="1400" b="1" dirty="0">
              <a:solidFill>
                <a:srgbClr val="FF0000"/>
              </a:solidFill>
            </a:endParaRPr>
          </a:p>
          <a:p>
            <a:r>
              <a:rPr lang="pt-BR" sz="1400" dirty="0"/>
              <a:t>20 anos de experiência na Organização Bradesco, sendo 15 anos na Bradesco Administradora de Consórcios, nas áreas de Contratação de Imóvel, Jurídica,  Manifestações de Procon e Banco Central, Governança Regulatória e Prevenção a Lavagem de Dinheiro.</a:t>
            </a:r>
          </a:p>
          <a:p>
            <a:r>
              <a:rPr lang="pt-BR" sz="1400" dirty="0"/>
              <a:t>Responsável pela Gestão dos Processos Judiciais, acompanhamento das manifestações e respostas ao órgão regulador , Governança e Prevenção a lavagem de Dinheiro.</a:t>
            </a:r>
          </a:p>
          <a:p>
            <a:pPr algn="ctr"/>
            <a:endParaRPr lang="pt-BR" sz="2400" b="1" dirty="0"/>
          </a:p>
          <a:p>
            <a:pPr algn="ctr"/>
            <a:endParaRPr lang="pt-BR" sz="2400" b="1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9445" y="901108"/>
            <a:ext cx="1533452" cy="153345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462947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tângulo 31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/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1º Fase do Comitê de </a:t>
            </a:r>
            <a:r>
              <a:rPr lang="pt-BR" sz="2400" b="1" i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Compliance</a:t>
            </a:r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e Auditoria Interna: Pesquisa</a:t>
            </a:r>
          </a:p>
        </p:txBody>
      </p:sp>
      <p:pic>
        <p:nvPicPr>
          <p:cNvPr id="30" name="Imagem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/>
          <a:srcRect l="1044" t="46025" r="1612" b="9525"/>
          <a:stretch/>
        </p:blipFill>
        <p:spPr>
          <a:xfrm>
            <a:off x="263352" y="2060848"/>
            <a:ext cx="11521280" cy="282978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sp>
        <p:nvSpPr>
          <p:cNvPr id="33" name="CaixaDeTexto 32"/>
          <p:cNvSpPr txBox="1"/>
          <p:nvPr/>
        </p:nvSpPr>
        <p:spPr>
          <a:xfrm>
            <a:off x="4034488" y="845355"/>
            <a:ext cx="38364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r>
              <a:rPr lang="pt-BR" dirty="0"/>
              <a:t>Por onde começar???</a:t>
            </a:r>
          </a:p>
        </p:txBody>
      </p:sp>
      <p:sp>
        <p:nvSpPr>
          <p:cNvPr id="34" name="CaixaDeTexto 33"/>
          <p:cNvSpPr txBox="1"/>
          <p:nvPr/>
        </p:nvSpPr>
        <p:spPr>
          <a:xfrm>
            <a:off x="2432286" y="1499170"/>
            <a:ext cx="73214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r>
              <a:rPr lang="pt-BR" dirty="0"/>
              <a:t>Qual o nível atual das Administradoras???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4533711" y="5301208"/>
            <a:ext cx="350102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pPr algn="ctr"/>
            <a:r>
              <a:rPr lang="pt-BR" dirty="0"/>
              <a:t>Resposta em 2018</a:t>
            </a:r>
          </a:p>
          <a:p>
            <a:pPr algn="ctr"/>
            <a:endParaRPr lang="pt-BR" dirty="0"/>
          </a:p>
          <a:p>
            <a:pPr algn="ctr"/>
            <a:r>
              <a:rPr lang="pt-BR" dirty="0"/>
              <a:t>65 Administradoras</a:t>
            </a:r>
          </a:p>
        </p:txBody>
      </p:sp>
    </p:spTree>
    <p:extLst>
      <p:ext uri="{BB962C8B-B14F-4D97-AF65-F5344CB8AC3E}">
        <p14:creationId xmlns:p14="http://schemas.microsoft.com/office/powerpoint/2010/main" val="2179120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/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Resultado da Pesquisa ABAC – Auditoria Interna e </a:t>
            </a:r>
            <a:r>
              <a:rPr lang="pt-BR" sz="2400" b="1" i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Compliance</a:t>
            </a:r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sp>
        <p:nvSpPr>
          <p:cNvPr id="21" name="Text Box 3"/>
          <p:cNvSpPr txBox="1">
            <a:spLocks noChangeArrowheads="1"/>
          </p:cNvSpPr>
          <p:nvPr/>
        </p:nvSpPr>
        <p:spPr bwMode="gray">
          <a:xfrm>
            <a:off x="119251" y="898278"/>
            <a:ext cx="5040560" cy="656906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4D4E53"/>
            </a:solidFill>
            <a:prstDash val="solid"/>
            <a:headEnd/>
            <a:tailEnd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A Administradora possui equipe de </a:t>
            </a:r>
          </a:p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Auditoria Interna?</a:t>
            </a:r>
          </a:p>
        </p:txBody>
      </p:sp>
      <p:graphicFrame>
        <p:nvGraphicFramePr>
          <p:cNvPr id="22" name="Gráfico 21"/>
          <p:cNvGraphicFramePr/>
          <p:nvPr>
            <p:extLst>
              <p:ext uri="{D42A27DB-BD31-4B8C-83A1-F6EECF244321}">
                <p14:modId xmlns:p14="http://schemas.microsoft.com/office/powerpoint/2010/main" val="1735104975"/>
              </p:ext>
            </p:extLst>
          </p:nvPr>
        </p:nvGraphicFramePr>
        <p:xfrm>
          <a:off x="384218" y="1298212"/>
          <a:ext cx="3630808" cy="2664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" name="Text Box 3"/>
          <p:cNvSpPr txBox="1">
            <a:spLocks noChangeArrowheads="1"/>
          </p:cNvSpPr>
          <p:nvPr/>
        </p:nvSpPr>
        <p:spPr bwMode="gray">
          <a:xfrm>
            <a:off x="85846" y="3990124"/>
            <a:ext cx="5040000" cy="656906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4D4E53"/>
            </a:solidFill>
            <a:prstDash val="solid"/>
            <a:headEnd/>
            <a:tailEnd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marR="0" lvl="0" indent="0" algn="ctr" defTabSz="103082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600" b="0" i="1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A Administradora possui equipe de </a:t>
            </a:r>
            <a:r>
              <a:rPr kumimoji="0" lang="pt-BR" sz="1600" b="1" i="1" u="none" strike="noStrike" kern="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Compliance</a:t>
            </a:r>
            <a:r>
              <a:rPr kumimoji="0" lang="pt-BR" sz="16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/Controles Internos?</a:t>
            </a:r>
          </a:p>
        </p:txBody>
      </p:sp>
      <p:graphicFrame>
        <p:nvGraphicFramePr>
          <p:cNvPr id="24" name="Gráfico 23"/>
          <p:cNvGraphicFramePr/>
          <p:nvPr>
            <p:extLst>
              <p:ext uri="{D42A27DB-BD31-4B8C-83A1-F6EECF244321}">
                <p14:modId xmlns:p14="http://schemas.microsoft.com/office/powerpoint/2010/main" val="3126274386"/>
              </p:ext>
            </p:extLst>
          </p:nvPr>
        </p:nvGraphicFramePr>
        <p:xfrm>
          <a:off x="247111" y="4450073"/>
          <a:ext cx="36324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5" name="Text Box 3"/>
          <p:cNvSpPr txBox="1">
            <a:spLocks noChangeArrowheads="1"/>
          </p:cNvSpPr>
          <p:nvPr/>
        </p:nvSpPr>
        <p:spPr bwMode="gray">
          <a:xfrm>
            <a:off x="1487488" y="587066"/>
            <a:ext cx="2664296" cy="316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Auditoria Interna</a:t>
            </a:r>
          </a:p>
        </p:txBody>
      </p:sp>
      <p:sp>
        <p:nvSpPr>
          <p:cNvPr id="26" name="Text Box 3"/>
          <p:cNvSpPr txBox="1">
            <a:spLocks noChangeArrowheads="1"/>
          </p:cNvSpPr>
          <p:nvPr/>
        </p:nvSpPr>
        <p:spPr bwMode="gray">
          <a:xfrm>
            <a:off x="854620" y="3618148"/>
            <a:ext cx="3672408" cy="316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Compliance </a:t>
            </a:r>
            <a:r>
              <a:rPr kumimoji="0" lang="pt-BR" sz="14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(Controles Internos)</a:t>
            </a:r>
          </a:p>
        </p:txBody>
      </p:sp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7397514" y="5752219"/>
            <a:ext cx="3168650" cy="93662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BR" sz="1200" dirty="0">
                <a:latin typeface="Verdana" pitchFamily="34" charset="0"/>
              </a:rPr>
              <a:t>Demonstra as formas de adequação, orienta sobre o cumprimento à lei, sua aplicabilidade e implementa controles para garantir o atendimento.</a:t>
            </a:r>
          </a:p>
        </p:txBody>
      </p:sp>
      <p:sp>
        <p:nvSpPr>
          <p:cNvPr id="29" name="Rectangle 12"/>
          <p:cNvSpPr>
            <a:spLocks noChangeArrowheads="1"/>
          </p:cNvSpPr>
          <p:nvPr/>
        </p:nvSpPr>
        <p:spPr bwMode="auto">
          <a:xfrm>
            <a:off x="7533062" y="2650776"/>
            <a:ext cx="3168650" cy="93662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BR" sz="1200" dirty="0">
                <a:latin typeface="Verdana" pitchFamily="34" charset="0"/>
              </a:rPr>
              <a:t>Efetua testes nos procedimentos implementados, afim de certificar sua aderência ao normativo, segurança e confiabilidade das informações</a:t>
            </a:r>
          </a:p>
        </p:txBody>
      </p:sp>
      <p:grpSp>
        <p:nvGrpSpPr>
          <p:cNvPr id="30" name="Group 13"/>
          <p:cNvGrpSpPr>
            <a:grpSpLocks/>
          </p:cNvGrpSpPr>
          <p:nvPr/>
        </p:nvGrpSpPr>
        <p:grpSpPr bwMode="auto">
          <a:xfrm>
            <a:off x="7118392" y="3973814"/>
            <a:ext cx="3849141" cy="2644800"/>
            <a:chOff x="249" y="2328"/>
            <a:chExt cx="2540" cy="1905"/>
          </a:xfrm>
        </p:grpSpPr>
        <p:sp>
          <p:nvSpPr>
            <p:cNvPr id="31" name="Rectangle 14"/>
            <p:cNvSpPr>
              <a:spLocks noChangeArrowheads="1"/>
            </p:cNvSpPr>
            <p:nvPr/>
          </p:nvSpPr>
          <p:spPr bwMode="auto">
            <a:xfrm>
              <a:off x="249" y="2328"/>
              <a:ext cx="2540" cy="1905"/>
            </a:xfrm>
            <a:prstGeom prst="rect">
              <a:avLst/>
            </a:prstGeom>
            <a:noFill/>
            <a:ln w="38100" cap="sq" cmpd="dbl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33" name="Line 15"/>
            <p:cNvSpPr>
              <a:spLocks noChangeShapeType="1"/>
            </p:cNvSpPr>
            <p:nvPr/>
          </p:nvSpPr>
          <p:spPr bwMode="auto">
            <a:xfrm>
              <a:off x="249" y="2568"/>
              <a:ext cx="2540" cy="0"/>
            </a:xfrm>
            <a:prstGeom prst="line">
              <a:avLst/>
            </a:prstGeom>
            <a:noFill/>
            <a:ln w="38100" cap="sq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</p:grpSp>
      <p:grpSp>
        <p:nvGrpSpPr>
          <p:cNvPr id="34" name="Group 16"/>
          <p:cNvGrpSpPr>
            <a:grpSpLocks/>
          </p:cNvGrpSpPr>
          <p:nvPr/>
        </p:nvGrpSpPr>
        <p:grpSpPr bwMode="auto">
          <a:xfrm>
            <a:off x="7104112" y="898278"/>
            <a:ext cx="3888432" cy="2664296"/>
            <a:chOff x="249" y="2328"/>
            <a:chExt cx="2540" cy="1905"/>
          </a:xfrm>
        </p:grpSpPr>
        <p:sp>
          <p:nvSpPr>
            <p:cNvPr id="35" name="Rectangle 17"/>
            <p:cNvSpPr>
              <a:spLocks noChangeArrowheads="1"/>
            </p:cNvSpPr>
            <p:nvPr/>
          </p:nvSpPr>
          <p:spPr bwMode="auto">
            <a:xfrm>
              <a:off x="249" y="2328"/>
              <a:ext cx="2540" cy="1905"/>
            </a:xfrm>
            <a:prstGeom prst="rect">
              <a:avLst/>
            </a:prstGeom>
            <a:noFill/>
            <a:ln w="38100" cap="sq" cmpd="dbl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36" name="Line 18"/>
            <p:cNvSpPr>
              <a:spLocks noChangeShapeType="1"/>
            </p:cNvSpPr>
            <p:nvPr/>
          </p:nvSpPr>
          <p:spPr bwMode="auto">
            <a:xfrm>
              <a:off x="249" y="2568"/>
              <a:ext cx="2540" cy="0"/>
            </a:xfrm>
            <a:prstGeom prst="line">
              <a:avLst/>
            </a:prstGeom>
            <a:noFill/>
            <a:ln w="38100" cap="sq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</p:grpSp>
      <p:sp>
        <p:nvSpPr>
          <p:cNvPr id="37" name="Text Box 19"/>
          <p:cNvSpPr txBox="1">
            <a:spLocks noChangeArrowheads="1"/>
          </p:cNvSpPr>
          <p:nvPr/>
        </p:nvSpPr>
        <p:spPr bwMode="auto">
          <a:xfrm>
            <a:off x="7199204" y="3973814"/>
            <a:ext cx="3892550" cy="366712"/>
          </a:xfrm>
          <a:prstGeom prst="rect">
            <a:avLst/>
          </a:prstGeom>
          <a:noFill/>
          <a:ln w="12700" cap="sq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b="1" i="1" dirty="0">
                <a:solidFill>
                  <a:srgbClr val="0000FF"/>
                </a:solidFill>
                <a:latin typeface="Verdana" pitchFamily="34" charset="0"/>
              </a:rPr>
              <a:t>COMPLIANCE</a:t>
            </a:r>
            <a:r>
              <a:rPr lang="pt-BR" b="1" dirty="0">
                <a:solidFill>
                  <a:srgbClr val="0000FF"/>
                </a:solidFill>
                <a:latin typeface="Verdana" pitchFamily="34" charset="0"/>
              </a:rPr>
              <a:t> (Controles)</a:t>
            </a:r>
          </a:p>
        </p:txBody>
      </p:sp>
      <p:sp>
        <p:nvSpPr>
          <p:cNvPr id="38" name="Text Box 20"/>
          <p:cNvSpPr txBox="1">
            <a:spLocks noChangeArrowheads="1"/>
          </p:cNvSpPr>
          <p:nvPr/>
        </p:nvSpPr>
        <p:spPr bwMode="auto">
          <a:xfrm>
            <a:off x="7176120" y="898278"/>
            <a:ext cx="3892550" cy="366712"/>
          </a:xfrm>
          <a:prstGeom prst="rect">
            <a:avLst/>
          </a:prstGeom>
          <a:noFill/>
          <a:ln w="12700" cap="sq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b="1" dirty="0">
                <a:latin typeface="Verdana" pitchFamily="34" charset="0"/>
              </a:rPr>
              <a:t>AUDITORIA INTERNA</a:t>
            </a:r>
          </a:p>
        </p:txBody>
      </p:sp>
      <p:pic>
        <p:nvPicPr>
          <p:cNvPr id="40" name="Picture 24" descr="guarda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85926" y="1342910"/>
            <a:ext cx="1996702" cy="1261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34" descr="bosme06_professor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852112" y="4603874"/>
            <a:ext cx="724198" cy="130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2" descr="http://www.sophosnet.com.br/images/img_oque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0741" y="4603874"/>
            <a:ext cx="2293104" cy="122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Imagem 43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9"/>
          <a:stretch/>
        </p:blipFill>
        <p:spPr>
          <a:xfrm>
            <a:off x="8882628" y="1310434"/>
            <a:ext cx="1537970" cy="139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82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Graphic spid="22" grpId="0">
        <p:bldAsOne/>
      </p:bldGraphic>
      <p:bldP spid="23" grpId="0" animBg="1"/>
      <p:bldGraphic spid="24" grpId="0">
        <p:bldAsOne/>
      </p:bldGraphic>
      <p:bldP spid="25" grpId="0"/>
      <p:bldP spid="26" grpId="0"/>
      <p:bldP spid="28" grpId="0"/>
      <p:bldP spid="29" grpId="0"/>
      <p:bldP spid="37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aixaDeTexto 27"/>
          <p:cNvSpPr txBox="1"/>
          <p:nvPr/>
        </p:nvSpPr>
        <p:spPr>
          <a:xfrm>
            <a:off x="5954844" y="581005"/>
            <a:ext cx="5076564" cy="794802"/>
          </a:xfrm>
          <a:prstGeom prst="rightArrow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accent1">
                  <a:lumMod val="40000"/>
                  <a:lumOff val="60000"/>
                </a:schemeClr>
              </a:gs>
              <a:gs pos="100000">
                <a:srgbClr val="0000FF"/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pt-BR"/>
            </a:defPPr>
            <a:lvl1pPr algn="ctr">
              <a:defRPr sz="2000" b="1"/>
            </a:lvl1pPr>
          </a:lstStyle>
          <a:p>
            <a:r>
              <a:rPr lang="pt-BR" dirty="0"/>
              <a:t>Administradoras de Consórcio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-96182" y="3090495"/>
            <a:ext cx="5472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Auditoria Interna</a:t>
            </a:r>
          </a:p>
        </p:txBody>
      </p:sp>
      <p:sp>
        <p:nvSpPr>
          <p:cNvPr id="7" name="Fluxograma: Documento 6"/>
          <p:cNvSpPr/>
          <p:nvPr/>
        </p:nvSpPr>
        <p:spPr>
          <a:xfrm>
            <a:off x="1440003" y="3529724"/>
            <a:ext cx="2400239" cy="2673661"/>
          </a:xfrm>
          <a:prstGeom prst="flowChartDocument">
            <a:avLst/>
          </a:prstGeom>
          <a:gradFill>
            <a:gsLst>
              <a:gs pos="0">
                <a:schemeClr val="bg1"/>
              </a:gs>
              <a:gs pos="36000">
                <a:schemeClr val="accent1">
                  <a:lumMod val="40000"/>
                  <a:lumOff val="60000"/>
                </a:schemeClr>
              </a:gs>
              <a:gs pos="100000">
                <a:srgbClr val="0000FF"/>
              </a:gs>
            </a:gsLst>
            <a:lin ang="0" scaled="1"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ysClr val="windowText" lastClr="000000"/>
                </a:solidFill>
              </a:rPr>
              <a:t>Circular 3.856/17</a:t>
            </a:r>
          </a:p>
          <a:p>
            <a:pPr algn="ctr"/>
            <a:r>
              <a:rPr lang="pt-BR" b="1" dirty="0">
                <a:solidFill>
                  <a:sysClr val="windowText" lastClr="000000"/>
                </a:solidFill>
              </a:rPr>
              <a:t>EXIGÊNCIAS PARA A ATIVIDADE DE AUDITORIA INTERNA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0" y="6239053"/>
            <a:ext cx="12191999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b="1" dirty="0"/>
              <a:t>Os resultados dos trabalhos deverão ser formalizados em 2 relatórios , anualmente, aprovados pela Diretoria/ Conselho de Administração, sendo obrigatório para todas as Administradoras.</a:t>
            </a:r>
          </a:p>
        </p:txBody>
      </p:sp>
      <p:sp>
        <p:nvSpPr>
          <p:cNvPr id="11" name="Retângulo 10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/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Exigências Regulatórias sobre  </a:t>
            </a:r>
            <a:r>
              <a:rPr lang="pt-BR" sz="2400" b="1" i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Compliance e </a:t>
            </a:r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Auditoria Interna</a:t>
            </a:r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cxnSp>
        <p:nvCxnSpPr>
          <p:cNvPr id="15" name="Conector reto 14"/>
          <p:cNvCxnSpPr/>
          <p:nvPr/>
        </p:nvCxnSpPr>
        <p:spPr>
          <a:xfrm>
            <a:off x="878280" y="1382296"/>
            <a:ext cx="10153128" cy="7200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Elipse 16"/>
          <p:cNvSpPr/>
          <p:nvPr/>
        </p:nvSpPr>
        <p:spPr>
          <a:xfrm>
            <a:off x="695400" y="1196752"/>
            <a:ext cx="360040" cy="36004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Elipse 17"/>
          <p:cNvSpPr/>
          <p:nvPr/>
        </p:nvSpPr>
        <p:spPr>
          <a:xfrm>
            <a:off x="3542576" y="1196752"/>
            <a:ext cx="360040" cy="36004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Elipse 18"/>
          <p:cNvSpPr/>
          <p:nvPr/>
        </p:nvSpPr>
        <p:spPr>
          <a:xfrm>
            <a:off x="6384032" y="1253520"/>
            <a:ext cx="360040" cy="360040"/>
          </a:xfrm>
          <a:prstGeom prst="ellipse">
            <a:avLst/>
          </a:prstGeom>
          <a:gradFill>
            <a:gsLst>
              <a:gs pos="0">
                <a:schemeClr val="bg1"/>
              </a:gs>
              <a:gs pos="36000">
                <a:schemeClr val="accent1">
                  <a:lumMod val="40000"/>
                  <a:lumOff val="60000"/>
                </a:schemeClr>
              </a:gs>
              <a:gs pos="100000">
                <a:srgbClr val="0000FF"/>
              </a:gs>
            </a:gsLst>
            <a:lin ang="0" scaled="1"/>
          </a:gra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Elipse 19"/>
          <p:cNvSpPr/>
          <p:nvPr/>
        </p:nvSpPr>
        <p:spPr>
          <a:xfrm>
            <a:off x="9318456" y="1227232"/>
            <a:ext cx="360040" cy="360040"/>
          </a:xfrm>
          <a:prstGeom prst="ellipse">
            <a:avLst/>
          </a:prstGeom>
          <a:gradFill>
            <a:gsLst>
              <a:gs pos="0">
                <a:schemeClr val="bg1"/>
              </a:gs>
              <a:gs pos="36000">
                <a:schemeClr val="accent1">
                  <a:lumMod val="40000"/>
                  <a:lumOff val="60000"/>
                </a:schemeClr>
              </a:gs>
              <a:gs pos="100000">
                <a:srgbClr val="0000FF"/>
              </a:gs>
            </a:gsLst>
            <a:lin ang="0" scaled="1"/>
          </a:gra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2" name="Imagem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0951" y="3028216"/>
            <a:ext cx="3096344" cy="3096344"/>
          </a:xfrm>
          <a:prstGeom prst="rect">
            <a:avLst/>
          </a:prstGeom>
        </p:spPr>
      </p:pic>
      <p:sp>
        <p:nvSpPr>
          <p:cNvPr id="23" name="Texto Explicativo 1 (Ênfase) 22"/>
          <p:cNvSpPr/>
          <p:nvPr/>
        </p:nvSpPr>
        <p:spPr>
          <a:xfrm>
            <a:off x="1452305" y="1622912"/>
            <a:ext cx="1368000" cy="1049640"/>
          </a:xfrm>
          <a:prstGeom prst="accentCallout1">
            <a:avLst>
              <a:gd name="adj1" fmla="val 18750"/>
              <a:gd name="adj2" fmla="val -8333"/>
              <a:gd name="adj3" fmla="val -5106"/>
              <a:gd name="adj4" fmla="val -37010"/>
            </a:avLst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Resolução</a:t>
            </a:r>
          </a:p>
          <a:p>
            <a:pPr algn="ctr"/>
            <a:r>
              <a:rPr lang="pt-BR" dirty="0"/>
              <a:t>4.588/17</a:t>
            </a:r>
          </a:p>
          <a:p>
            <a:pPr algn="ctr"/>
            <a:r>
              <a:rPr lang="pt-BR" dirty="0"/>
              <a:t>Auditoria</a:t>
            </a:r>
          </a:p>
        </p:txBody>
      </p:sp>
      <p:sp>
        <p:nvSpPr>
          <p:cNvPr id="24" name="Texto Explicativo 1 (Ênfase) 23"/>
          <p:cNvSpPr/>
          <p:nvPr/>
        </p:nvSpPr>
        <p:spPr>
          <a:xfrm>
            <a:off x="4179830" y="1598504"/>
            <a:ext cx="1368000" cy="1049640"/>
          </a:xfrm>
          <a:prstGeom prst="accentCallout1">
            <a:avLst>
              <a:gd name="adj1" fmla="val 18750"/>
              <a:gd name="adj2" fmla="val -8333"/>
              <a:gd name="adj3" fmla="val -5106"/>
              <a:gd name="adj4" fmla="val -37010"/>
            </a:avLst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Resolução 4.595/17</a:t>
            </a:r>
          </a:p>
          <a:p>
            <a:pPr algn="ctr"/>
            <a:r>
              <a:rPr lang="pt-BR" i="1" dirty="0"/>
              <a:t>Compliance</a:t>
            </a:r>
          </a:p>
        </p:txBody>
      </p:sp>
      <p:sp>
        <p:nvSpPr>
          <p:cNvPr id="25" name="Texto Explicativo 1 (Ênfase) 24"/>
          <p:cNvSpPr/>
          <p:nvPr/>
        </p:nvSpPr>
        <p:spPr>
          <a:xfrm>
            <a:off x="7118211" y="1659280"/>
            <a:ext cx="1368000" cy="1049640"/>
          </a:xfrm>
          <a:prstGeom prst="accentCallout1">
            <a:avLst>
              <a:gd name="adj1" fmla="val 18750"/>
              <a:gd name="adj2" fmla="val -8333"/>
              <a:gd name="adj3" fmla="val -5106"/>
              <a:gd name="adj4" fmla="val -37010"/>
            </a:avLst>
          </a:prstGeom>
          <a:gradFill>
            <a:gsLst>
              <a:gs pos="0">
                <a:schemeClr val="bg1"/>
              </a:gs>
              <a:gs pos="36000">
                <a:schemeClr val="accent1">
                  <a:lumMod val="40000"/>
                  <a:lumOff val="60000"/>
                </a:schemeClr>
              </a:gs>
              <a:gs pos="100000">
                <a:srgbClr val="0000FF"/>
              </a:gs>
            </a:gsLst>
            <a:lin ang="0" scaled="1"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ysClr val="windowText" lastClr="000000"/>
                </a:solidFill>
              </a:rPr>
              <a:t>Circular 3.856/17</a:t>
            </a:r>
          </a:p>
          <a:p>
            <a:pPr algn="ctr"/>
            <a:r>
              <a:rPr lang="pt-BR" b="1" dirty="0">
                <a:solidFill>
                  <a:sysClr val="windowText" lastClr="000000"/>
                </a:solidFill>
              </a:rPr>
              <a:t>Auditoria</a:t>
            </a:r>
          </a:p>
        </p:txBody>
      </p:sp>
      <p:sp>
        <p:nvSpPr>
          <p:cNvPr id="26" name="Texto Explicativo 1 (Ênfase) 25"/>
          <p:cNvSpPr/>
          <p:nvPr/>
        </p:nvSpPr>
        <p:spPr>
          <a:xfrm>
            <a:off x="10056592" y="1627923"/>
            <a:ext cx="1368000" cy="1049640"/>
          </a:xfrm>
          <a:prstGeom prst="accentCallout1">
            <a:avLst>
              <a:gd name="adj1" fmla="val 18750"/>
              <a:gd name="adj2" fmla="val -8333"/>
              <a:gd name="adj3" fmla="val -5106"/>
              <a:gd name="adj4" fmla="val -37010"/>
            </a:avLst>
          </a:prstGeom>
          <a:gradFill>
            <a:gsLst>
              <a:gs pos="0">
                <a:schemeClr val="bg1"/>
              </a:gs>
              <a:gs pos="36000">
                <a:schemeClr val="accent1">
                  <a:lumMod val="40000"/>
                  <a:lumOff val="60000"/>
                </a:schemeClr>
              </a:gs>
              <a:gs pos="100000">
                <a:srgbClr val="0000FF"/>
              </a:gs>
            </a:gsLst>
            <a:lin ang="0" scaled="1"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ysClr val="windowText" lastClr="000000"/>
                </a:solidFill>
              </a:rPr>
              <a:t>Circular 3.865/17</a:t>
            </a:r>
          </a:p>
          <a:p>
            <a:pPr algn="ctr"/>
            <a:r>
              <a:rPr lang="pt-BR" b="1" i="1" dirty="0">
                <a:solidFill>
                  <a:sysClr val="windowText" lastClr="000000"/>
                </a:solidFill>
              </a:rPr>
              <a:t>Compliance</a:t>
            </a:r>
          </a:p>
        </p:txBody>
      </p:sp>
      <p:sp>
        <p:nvSpPr>
          <p:cNvPr id="27" name="CaixaDeTexto 26"/>
          <p:cNvSpPr txBox="1"/>
          <p:nvPr/>
        </p:nvSpPr>
        <p:spPr>
          <a:xfrm>
            <a:off x="585900" y="595816"/>
            <a:ext cx="5597287" cy="794802"/>
          </a:xfrm>
          <a:prstGeom prst="rightArrow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tx1">
                  <a:lumMod val="50000"/>
                  <a:lumOff val="5000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pt-BR"/>
            </a:defPPr>
            <a:lvl1pPr algn="ctr">
              <a:defRPr sz="2000" b="1"/>
            </a:lvl1pPr>
          </a:lstStyle>
          <a:p>
            <a:r>
              <a:rPr lang="pt-BR" dirty="0"/>
              <a:t>Instituições Financeiras</a:t>
            </a:r>
          </a:p>
        </p:txBody>
      </p:sp>
      <p:sp>
        <p:nvSpPr>
          <p:cNvPr id="31" name="CaixaDeTexto 30"/>
          <p:cNvSpPr txBox="1"/>
          <p:nvPr/>
        </p:nvSpPr>
        <p:spPr>
          <a:xfrm>
            <a:off x="7320288" y="2963212"/>
            <a:ext cx="5472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Conformidade (</a:t>
            </a:r>
            <a:r>
              <a:rPr lang="pt-BR" sz="2400" b="1" i="1" dirty="0"/>
              <a:t>Compliance</a:t>
            </a:r>
            <a:r>
              <a:rPr lang="pt-BR" sz="2400" b="1" dirty="0"/>
              <a:t>)</a:t>
            </a:r>
          </a:p>
        </p:txBody>
      </p:sp>
      <p:sp>
        <p:nvSpPr>
          <p:cNvPr id="32" name="Fluxograma: Documento 31"/>
          <p:cNvSpPr/>
          <p:nvPr/>
        </p:nvSpPr>
        <p:spPr>
          <a:xfrm>
            <a:off x="8639373" y="3454844"/>
            <a:ext cx="2400237" cy="2650203"/>
          </a:xfrm>
          <a:prstGeom prst="flowChartDocument">
            <a:avLst/>
          </a:prstGeom>
          <a:gradFill>
            <a:gsLst>
              <a:gs pos="0">
                <a:schemeClr val="bg1"/>
              </a:gs>
              <a:gs pos="36000">
                <a:schemeClr val="accent1">
                  <a:lumMod val="40000"/>
                  <a:lumOff val="60000"/>
                </a:schemeClr>
              </a:gs>
              <a:gs pos="100000">
                <a:srgbClr val="0000FF"/>
              </a:gs>
            </a:gsLst>
            <a:lin ang="0" scaled="1"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ysClr val="windowText" lastClr="000000"/>
                </a:solidFill>
              </a:rPr>
              <a:t>Circular 3.865/17</a:t>
            </a:r>
          </a:p>
          <a:p>
            <a:pPr algn="ctr"/>
            <a:endParaRPr lang="pt-BR" b="1" dirty="0">
              <a:solidFill>
                <a:sysClr val="windowText" lastClr="000000"/>
              </a:solidFill>
            </a:endParaRPr>
          </a:p>
          <a:p>
            <a:pPr algn="ctr"/>
            <a:r>
              <a:rPr lang="pt-BR" b="1" dirty="0">
                <a:solidFill>
                  <a:sysClr val="windowText" lastClr="000000"/>
                </a:solidFill>
              </a:rPr>
              <a:t>POLITICA DE CONFORMIDADE</a:t>
            </a:r>
          </a:p>
        </p:txBody>
      </p:sp>
    </p:spTree>
    <p:extLst>
      <p:ext uri="{BB962C8B-B14F-4D97-AF65-F5344CB8AC3E}">
        <p14:creationId xmlns:p14="http://schemas.microsoft.com/office/powerpoint/2010/main" val="229083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9" grpId="0"/>
      <p:bldP spid="7" grpId="0" animBg="1"/>
      <p:bldP spid="10" grpId="0" animBg="1"/>
      <p:bldP spid="17" grpId="0" animBg="1"/>
      <p:bldP spid="18" grpId="0" animBg="1"/>
      <p:bldP spid="19" grpId="0" animBg="1"/>
      <p:bldP spid="20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1" grpId="0"/>
      <p:bldP spid="3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3843" y="1305730"/>
            <a:ext cx="6328158" cy="427710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Retângulo 12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/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Resultado da Pesquisa ABAC – Auditoria Interna e </a:t>
            </a:r>
            <a:r>
              <a:rPr lang="pt-BR" sz="2400" b="1" i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Compliance</a:t>
            </a:r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sp>
        <p:nvSpPr>
          <p:cNvPr id="27" name="Text Box 3"/>
          <p:cNvSpPr txBox="1">
            <a:spLocks noChangeArrowheads="1"/>
          </p:cNvSpPr>
          <p:nvPr/>
        </p:nvSpPr>
        <p:spPr bwMode="gray">
          <a:xfrm>
            <a:off x="205399" y="921239"/>
            <a:ext cx="5040000" cy="384491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4D4E53"/>
            </a:solidFill>
            <a:prstDash val="solid"/>
            <a:headEnd/>
            <a:tailEnd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marR="0" lvl="0" indent="0" algn="ctr" defTabSz="103082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600" b="0" i="1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É </a:t>
            </a:r>
            <a:r>
              <a:rPr kumimoji="0" lang="pt-BR" sz="16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independente</a:t>
            </a: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das áreas de negócio?</a:t>
            </a:r>
          </a:p>
        </p:txBody>
      </p:sp>
      <p:graphicFrame>
        <p:nvGraphicFramePr>
          <p:cNvPr id="28" name="Gráfico 27"/>
          <p:cNvGraphicFramePr/>
          <p:nvPr>
            <p:extLst>
              <p:ext uri="{D42A27DB-BD31-4B8C-83A1-F6EECF244321}">
                <p14:modId xmlns:p14="http://schemas.microsoft.com/office/powerpoint/2010/main" val="3306484262"/>
              </p:ext>
            </p:extLst>
          </p:nvPr>
        </p:nvGraphicFramePr>
        <p:xfrm>
          <a:off x="578737" y="1072549"/>
          <a:ext cx="36324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9" name="Text Box 3"/>
          <p:cNvSpPr txBox="1">
            <a:spLocks noChangeArrowheads="1"/>
          </p:cNvSpPr>
          <p:nvPr/>
        </p:nvSpPr>
        <p:spPr bwMode="gray">
          <a:xfrm>
            <a:off x="1775520" y="619393"/>
            <a:ext cx="2664296" cy="316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Auditoria Interna</a:t>
            </a:r>
          </a:p>
        </p:txBody>
      </p:sp>
      <p:sp>
        <p:nvSpPr>
          <p:cNvPr id="30" name="Text Box 3"/>
          <p:cNvSpPr txBox="1">
            <a:spLocks noChangeArrowheads="1"/>
          </p:cNvSpPr>
          <p:nvPr/>
        </p:nvSpPr>
        <p:spPr bwMode="gray">
          <a:xfrm>
            <a:off x="175770" y="4077072"/>
            <a:ext cx="5040000" cy="384491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4D4E53"/>
            </a:solidFill>
            <a:prstDash val="solid"/>
            <a:headEnd/>
            <a:tailEnd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marR="0" lvl="0" indent="0" algn="ctr" defTabSz="103082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600" b="0" i="1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É i</a:t>
            </a:r>
            <a:r>
              <a:rPr kumimoji="0" lang="pt-BR" sz="16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ndependente</a:t>
            </a: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das áreas de negócio?</a:t>
            </a:r>
          </a:p>
        </p:txBody>
      </p:sp>
      <p:graphicFrame>
        <p:nvGraphicFramePr>
          <p:cNvPr id="31" name="Gráfico 30"/>
          <p:cNvGraphicFramePr/>
          <p:nvPr>
            <p:extLst>
              <p:ext uri="{D42A27DB-BD31-4B8C-83A1-F6EECF244321}">
                <p14:modId xmlns:p14="http://schemas.microsoft.com/office/powerpoint/2010/main" val="4221102314"/>
              </p:ext>
            </p:extLst>
          </p:nvPr>
        </p:nvGraphicFramePr>
        <p:xfrm>
          <a:off x="823842" y="4250832"/>
          <a:ext cx="36324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3" name="Text Box 3"/>
          <p:cNvSpPr txBox="1">
            <a:spLocks noChangeArrowheads="1"/>
          </p:cNvSpPr>
          <p:nvPr/>
        </p:nvSpPr>
        <p:spPr bwMode="gray">
          <a:xfrm>
            <a:off x="823842" y="3748439"/>
            <a:ext cx="3672408" cy="316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Compliance </a:t>
            </a:r>
            <a:r>
              <a:rPr kumimoji="0" lang="pt-BR" sz="14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(Controles Internos)</a:t>
            </a:r>
          </a:p>
        </p:txBody>
      </p:sp>
      <p:sp>
        <p:nvSpPr>
          <p:cNvPr id="35" name="Retângulo Arredondado 34"/>
          <p:cNvSpPr/>
          <p:nvPr/>
        </p:nvSpPr>
        <p:spPr>
          <a:xfrm>
            <a:off x="9624392" y="3396341"/>
            <a:ext cx="1911558" cy="2137219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6" name="Retângulo Arredondado 35"/>
          <p:cNvSpPr/>
          <p:nvPr/>
        </p:nvSpPr>
        <p:spPr>
          <a:xfrm>
            <a:off x="7632982" y="3403035"/>
            <a:ext cx="1911558" cy="2137219"/>
          </a:xfrm>
          <a:prstGeom prst="roundRect">
            <a:avLst/>
          </a:prstGeom>
          <a:noFill/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6688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Graphic spid="28" grpId="0">
        <p:bldAsOne/>
      </p:bldGraphic>
      <p:bldP spid="29" grpId="0"/>
      <p:bldP spid="30" grpId="0" animBg="1"/>
      <p:bldGraphic spid="31" grpId="0">
        <p:bldAsOne/>
      </p:bldGraphic>
      <p:bldP spid="33" grpId="0"/>
      <p:bldP spid="35" grpId="0" animBg="1"/>
      <p:bldP spid="3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m 2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41288" y="1915897"/>
            <a:ext cx="6219825" cy="37147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Retângulo 12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/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Resultado da Pesquisa ABAC – Auditoria Interna e </a:t>
            </a:r>
            <a:r>
              <a:rPr lang="pt-BR" sz="2400" b="1" i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Compliance</a:t>
            </a:r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gray">
          <a:xfrm>
            <a:off x="897755" y="620025"/>
            <a:ext cx="3600400" cy="316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Auditoria Interna</a:t>
            </a: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gray">
          <a:xfrm>
            <a:off x="464172" y="916581"/>
            <a:ext cx="5040000" cy="658800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4D4E53"/>
            </a:solidFill>
            <a:prstDash val="solid"/>
            <a:headEnd/>
            <a:tailEnd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marR="0" lvl="0" indent="0" algn="ctr" defTabSz="103082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600" b="0" i="1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Qual a </a:t>
            </a:r>
            <a:r>
              <a:rPr kumimoji="0" lang="pt-BR" sz="16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hierarquia de reporte </a:t>
            </a: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da Auditoria Interna?</a:t>
            </a:r>
          </a:p>
        </p:txBody>
      </p:sp>
      <p:graphicFrame>
        <p:nvGraphicFramePr>
          <p:cNvPr id="16" name="Gráfico 15"/>
          <p:cNvGraphicFramePr/>
          <p:nvPr>
            <p:extLst>
              <p:ext uri="{D42A27DB-BD31-4B8C-83A1-F6EECF244321}">
                <p14:modId xmlns:p14="http://schemas.microsoft.com/office/powerpoint/2010/main" val="3136322351"/>
              </p:ext>
            </p:extLst>
          </p:nvPr>
        </p:nvGraphicFramePr>
        <p:xfrm>
          <a:off x="464172" y="1557088"/>
          <a:ext cx="4033983" cy="2015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" name="Text Box 3"/>
          <p:cNvSpPr txBox="1">
            <a:spLocks noChangeArrowheads="1"/>
          </p:cNvSpPr>
          <p:nvPr/>
        </p:nvSpPr>
        <p:spPr bwMode="gray">
          <a:xfrm>
            <a:off x="384218" y="4033775"/>
            <a:ext cx="5040000" cy="656906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4D4E53"/>
            </a:solidFill>
            <a:prstDash val="solid"/>
            <a:headEnd/>
            <a:tailEnd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marR="0" lvl="0" indent="0" algn="ctr" defTabSz="103082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600" b="0" i="1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Qual </a:t>
            </a:r>
            <a:r>
              <a:rPr kumimoji="0" lang="pt-BR" sz="160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r>
              <a:rPr kumimoji="0" lang="pt-BR" sz="16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hierarquia de reporte </a:t>
            </a:r>
            <a:r>
              <a:rPr kumimoji="0" lang="pt-BR" sz="160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do Compliance</a:t>
            </a:r>
            <a:r>
              <a:rPr kumimoji="0" lang="pt-BR" sz="1600" i="1" u="none" strike="noStrike" kern="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(Controles Internos)</a:t>
            </a:r>
            <a:r>
              <a:rPr kumimoji="0" lang="pt-BR" sz="160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?</a:t>
            </a:r>
          </a:p>
        </p:txBody>
      </p:sp>
      <p:graphicFrame>
        <p:nvGraphicFramePr>
          <p:cNvPr id="18" name="Gráfico 17"/>
          <p:cNvGraphicFramePr/>
          <p:nvPr>
            <p:extLst>
              <p:ext uri="{D42A27DB-BD31-4B8C-83A1-F6EECF244321}">
                <p14:modId xmlns:p14="http://schemas.microsoft.com/office/powerpoint/2010/main" val="2196085888"/>
              </p:ext>
            </p:extLst>
          </p:nvPr>
        </p:nvGraphicFramePr>
        <p:xfrm>
          <a:off x="839416" y="4721141"/>
          <a:ext cx="3479628" cy="2142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9" name="Text Box 3"/>
          <p:cNvSpPr txBox="1">
            <a:spLocks noChangeArrowheads="1"/>
          </p:cNvSpPr>
          <p:nvPr/>
        </p:nvSpPr>
        <p:spPr bwMode="gray">
          <a:xfrm>
            <a:off x="839416" y="3717032"/>
            <a:ext cx="3672408" cy="316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Compliance </a:t>
            </a:r>
            <a:r>
              <a:rPr kumimoji="0" lang="pt-BR" sz="14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(Controles Internos)</a:t>
            </a:r>
          </a:p>
        </p:txBody>
      </p:sp>
      <p:sp>
        <p:nvSpPr>
          <p:cNvPr id="2" name="Retângulo 1"/>
          <p:cNvSpPr/>
          <p:nvPr/>
        </p:nvSpPr>
        <p:spPr>
          <a:xfrm>
            <a:off x="5770803" y="3423440"/>
            <a:ext cx="6103391" cy="2700000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Retângulo 22"/>
          <p:cNvSpPr/>
          <p:nvPr/>
        </p:nvSpPr>
        <p:spPr>
          <a:xfrm>
            <a:off x="10672504" y="2948976"/>
            <a:ext cx="917788" cy="485904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5" name="Agrupar 4"/>
          <p:cNvGrpSpPr/>
          <p:nvPr/>
        </p:nvGrpSpPr>
        <p:grpSpPr>
          <a:xfrm>
            <a:off x="5159896" y="1772817"/>
            <a:ext cx="6801217" cy="1417588"/>
            <a:chOff x="1330712" y="1333953"/>
            <a:chExt cx="5976664" cy="936105"/>
          </a:xfrm>
        </p:grpSpPr>
        <p:pic>
          <p:nvPicPr>
            <p:cNvPr id="22" name="Imagem 21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024" t="11589" r="2886" b="63212"/>
            <a:stretch/>
          </p:blipFill>
          <p:spPr>
            <a:xfrm>
              <a:off x="1330712" y="1333953"/>
              <a:ext cx="5976664" cy="93610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sx="102000" sy="102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5" name="Retângulo 24"/>
            <p:cNvSpPr/>
            <p:nvPr/>
          </p:nvSpPr>
          <p:spPr>
            <a:xfrm>
              <a:off x="6356417" y="1875408"/>
              <a:ext cx="917788" cy="394650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  <p:extLst>
      <p:ext uri="{BB962C8B-B14F-4D97-AF65-F5344CB8AC3E}">
        <p14:creationId xmlns:p14="http://schemas.microsoft.com/office/powerpoint/2010/main" val="3218982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Graphic spid="16" grpId="0">
        <p:bldAsOne/>
      </p:bldGraphic>
      <p:bldP spid="17" grpId="0" animBg="1"/>
      <p:bldGraphic spid="18" grpId="0">
        <p:bldAsOne/>
      </p:bldGraphic>
      <p:bldP spid="19" grpId="0"/>
      <p:bldP spid="2" grpId="0" animBg="1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" t="682" r="11843" b="8424"/>
          <a:stretch/>
        </p:blipFill>
        <p:spPr bwMode="auto">
          <a:xfrm>
            <a:off x="5735960" y="1340768"/>
            <a:ext cx="5832648" cy="432048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13" name="Retângulo 12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/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Resultado da Pesquisa ABAC – Auditoria Interna e </a:t>
            </a:r>
            <a:r>
              <a:rPr lang="pt-BR" sz="2400" b="1" i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Compliance</a:t>
            </a:r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sp>
        <p:nvSpPr>
          <p:cNvPr id="16" name="Text Box 3"/>
          <p:cNvSpPr txBox="1">
            <a:spLocks noChangeArrowheads="1"/>
          </p:cNvSpPr>
          <p:nvPr/>
        </p:nvSpPr>
        <p:spPr bwMode="gray">
          <a:xfrm>
            <a:off x="263352" y="887814"/>
            <a:ext cx="5040000" cy="384491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4D4E53"/>
            </a:solidFill>
            <a:prstDash val="solid"/>
            <a:headEnd/>
            <a:tailEnd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marR="0" lvl="0" indent="0" algn="ctr" defTabSz="103082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600" b="0" i="1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Possui </a:t>
            </a:r>
            <a:r>
              <a:rPr kumimoji="0" lang="pt-BR" sz="16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Comitê</a:t>
            </a: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de Auditoria Interna?</a:t>
            </a: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gray">
          <a:xfrm>
            <a:off x="1415480" y="589607"/>
            <a:ext cx="2898059" cy="316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Auditoria Interna</a:t>
            </a:r>
          </a:p>
        </p:txBody>
      </p:sp>
      <p:graphicFrame>
        <p:nvGraphicFramePr>
          <p:cNvPr id="19" name="Gráfico 18"/>
          <p:cNvGraphicFramePr/>
          <p:nvPr>
            <p:extLst>
              <p:ext uri="{D42A27DB-BD31-4B8C-83A1-F6EECF244321}">
                <p14:modId xmlns:p14="http://schemas.microsoft.com/office/powerpoint/2010/main" val="4023426161"/>
              </p:ext>
            </p:extLst>
          </p:nvPr>
        </p:nvGraphicFramePr>
        <p:xfrm>
          <a:off x="479376" y="1101360"/>
          <a:ext cx="36324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" name="Text Box 3"/>
          <p:cNvSpPr txBox="1">
            <a:spLocks noChangeArrowheads="1"/>
          </p:cNvSpPr>
          <p:nvPr/>
        </p:nvSpPr>
        <p:spPr bwMode="gray">
          <a:xfrm>
            <a:off x="254129" y="3979640"/>
            <a:ext cx="5040000" cy="658800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4D4E53"/>
            </a:solidFill>
            <a:prstDash val="solid"/>
            <a:headEnd/>
            <a:tailEnd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marR="0" lvl="0" indent="0" algn="ctr" defTabSz="103082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600" b="0" i="1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Possui </a:t>
            </a:r>
            <a:r>
              <a:rPr kumimoji="0" lang="pt-BR" sz="16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Comitê</a:t>
            </a: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de </a:t>
            </a:r>
            <a:r>
              <a:rPr kumimoji="0" lang="pt-BR" sz="1600" b="0" i="1" u="none" strike="noStrike" kern="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Compliance</a:t>
            </a: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/Controles Internos?</a:t>
            </a:r>
          </a:p>
        </p:txBody>
      </p:sp>
      <p:graphicFrame>
        <p:nvGraphicFramePr>
          <p:cNvPr id="22" name="Gráfico 21"/>
          <p:cNvGraphicFramePr/>
          <p:nvPr>
            <p:extLst>
              <p:ext uri="{D42A27DB-BD31-4B8C-83A1-F6EECF244321}">
                <p14:modId xmlns:p14="http://schemas.microsoft.com/office/powerpoint/2010/main" val="755569293"/>
              </p:ext>
            </p:extLst>
          </p:nvPr>
        </p:nvGraphicFramePr>
        <p:xfrm>
          <a:off x="491667" y="4302512"/>
          <a:ext cx="36324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3" name="Text Box 3"/>
          <p:cNvSpPr txBox="1">
            <a:spLocks noChangeArrowheads="1"/>
          </p:cNvSpPr>
          <p:nvPr/>
        </p:nvSpPr>
        <p:spPr bwMode="gray">
          <a:xfrm>
            <a:off x="855416" y="3678483"/>
            <a:ext cx="3672408" cy="316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Compliance </a:t>
            </a:r>
            <a:r>
              <a:rPr kumimoji="0" lang="pt-BR" sz="14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(Controles Internos)</a:t>
            </a:r>
          </a:p>
        </p:txBody>
      </p:sp>
      <p:sp>
        <p:nvSpPr>
          <p:cNvPr id="25" name="Retângulo 24"/>
          <p:cNvSpPr/>
          <p:nvPr/>
        </p:nvSpPr>
        <p:spPr>
          <a:xfrm>
            <a:off x="5807968" y="2348880"/>
            <a:ext cx="5652000" cy="3204056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18" t="11110" r="14134" b="78286"/>
          <a:stretch/>
        </p:blipFill>
        <p:spPr bwMode="auto">
          <a:xfrm>
            <a:off x="4550649" y="1319437"/>
            <a:ext cx="7044177" cy="100631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164537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/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Resultado da Pesquisa ABAC – Auditoria Interna e </a:t>
            </a:r>
            <a:r>
              <a:rPr lang="pt-BR" sz="2400" b="1" i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Compliance</a:t>
            </a:r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gray">
          <a:xfrm>
            <a:off x="335360" y="993247"/>
            <a:ext cx="5040000" cy="656906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4D4E53"/>
            </a:solidFill>
            <a:prstDash val="solid"/>
            <a:headEnd/>
            <a:tailEnd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marR="0" lvl="0" indent="0" algn="ctr" defTabSz="103082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600" b="0" i="1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lvl="0"/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A Auditoria Interna </a:t>
            </a:r>
            <a:r>
              <a:rPr lang="pt-BR" kern="0" dirty="0"/>
              <a:t>é é(são) </a:t>
            </a:r>
            <a:r>
              <a:rPr lang="pt-BR" b="1" kern="0" dirty="0"/>
              <a:t>própria</a:t>
            </a:r>
            <a:r>
              <a:rPr lang="pt-BR" kern="0" dirty="0"/>
              <a:t>(s) ou </a:t>
            </a:r>
            <a:r>
              <a:rPr lang="pt-BR" b="1" kern="0" dirty="0"/>
              <a:t>terceirizada</a:t>
            </a:r>
            <a:r>
              <a:rPr lang="pt-BR" kern="0" dirty="0"/>
              <a:t>(s)?</a:t>
            </a:r>
            <a:endParaRPr kumimoji="0" lang="pt-BR" sz="1600" b="0" i="1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gray">
          <a:xfrm>
            <a:off x="1055440" y="696550"/>
            <a:ext cx="3672408" cy="316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Auditoria Interna</a:t>
            </a:r>
          </a:p>
        </p:txBody>
      </p:sp>
      <p:graphicFrame>
        <p:nvGraphicFramePr>
          <p:cNvPr id="16" name="Gráfico 15"/>
          <p:cNvGraphicFramePr/>
          <p:nvPr>
            <p:extLst>
              <p:ext uri="{D42A27DB-BD31-4B8C-83A1-F6EECF244321}">
                <p14:modId xmlns:p14="http://schemas.microsoft.com/office/powerpoint/2010/main" val="1280309424"/>
              </p:ext>
            </p:extLst>
          </p:nvPr>
        </p:nvGraphicFramePr>
        <p:xfrm>
          <a:off x="911424" y="1309989"/>
          <a:ext cx="3528392" cy="23673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Text Box 3"/>
          <p:cNvSpPr txBox="1">
            <a:spLocks noChangeArrowheads="1"/>
          </p:cNvSpPr>
          <p:nvPr/>
        </p:nvSpPr>
        <p:spPr bwMode="gray">
          <a:xfrm>
            <a:off x="382663" y="3843370"/>
            <a:ext cx="5040000" cy="658800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4D4E53"/>
            </a:solidFill>
            <a:prstDash val="solid"/>
            <a:headEnd/>
            <a:tailEnd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marR="0" lvl="0" indent="0" algn="ctr" defTabSz="103082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600" b="0" i="1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A(s) área(s) de </a:t>
            </a:r>
            <a:r>
              <a:rPr kumimoji="0" lang="pt-BR" sz="1600" b="0" i="1" u="none" strike="noStrike" kern="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Compliance</a:t>
            </a: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/Controles internos é(são) </a:t>
            </a:r>
            <a:r>
              <a:rPr kumimoji="0" lang="pt-BR" sz="16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própria</a:t>
            </a: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(s) ou </a:t>
            </a:r>
            <a:r>
              <a:rPr kumimoji="0" lang="pt-BR" sz="16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terceirizada</a:t>
            </a: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(s)?:</a:t>
            </a:r>
          </a:p>
        </p:txBody>
      </p:sp>
      <p:graphicFrame>
        <p:nvGraphicFramePr>
          <p:cNvPr id="18" name="Gráfico 17"/>
          <p:cNvGraphicFramePr/>
          <p:nvPr>
            <p:extLst>
              <p:ext uri="{D42A27DB-BD31-4B8C-83A1-F6EECF244321}">
                <p14:modId xmlns:p14="http://schemas.microsoft.com/office/powerpoint/2010/main" val="3966383445"/>
              </p:ext>
            </p:extLst>
          </p:nvPr>
        </p:nvGraphicFramePr>
        <p:xfrm>
          <a:off x="399059" y="4293096"/>
          <a:ext cx="4536504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" name="Text Box 3"/>
          <p:cNvSpPr txBox="1">
            <a:spLocks noChangeArrowheads="1"/>
          </p:cNvSpPr>
          <p:nvPr/>
        </p:nvSpPr>
        <p:spPr bwMode="gray">
          <a:xfrm>
            <a:off x="963428" y="3518921"/>
            <a:ext cx="3672408" cy="316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Compliance </a:t>
            </a:r>
            <a:r>
              <a:rPr kumimoji="0" lang="pt-BR" sz="14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(Controles Internos)</a:t>
            </a: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" t="682" r="11843" b="8424"/>
          <a:stretch/>
        </p:blipFill>
        <p:spPr bwMode="auto">
          <a:xfrm>
            <a:off x="5735960" y="1340768"/>
            <a:ext cx="5832648" cy="432048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21" name="Retângulo 20"/>
          <p:cNvSpPr/>
          <p:nvPr/>
        </p:nvSpPr>
        <p:spPr>
          <a:xfrm>
            <a:off x="5754276" y="1375724"/>
            <a:ext cx="5724008" cy="4166449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Retângulo 21"/>
          <p:cNvSpPr/>
          <p:nvPr/>
        </p:nvSpPr>
        <p:spPr>
          <a:xfrm>
            <a:off x="10560496" y="2367032"/>
            <a:ext cx="917788" cy="485904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6398" y="4008847"/>
            <a:ext cx="3938362" cy="267866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Seta para Cima 2"/>
          <p:cNvSpPr/>
          <p:nvPr/>
        </p:nvSpPr>
        <p:spPr>
          <a:xfrm>
            <a:off x="8006398" y="3675470"/>
            <a:ext cx="1401970" cy="318138"/>
          </a:xfrm>
          <a:prstGeom prst="upArrow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Seta para Cima 22"/>
          <p:cNvSpPr/>
          <p:nvPr/>
        </p:nvSpPr>
        <p:spPr>
          <a:xfrm>
            <a:off x="10029800" y="2929248"/>
            <a:ext cx="1394792" cy="1059403"/>
          </a:xfrm>
          <a:prstGeom prst="upArrow">
            <a:avLst>
              <a:gd name="adj1" fmla="val 50000"/>
              <a:gd name="adj2" fmla="val 18352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8836681" y="2267022"/>
            <a:ext cx="3171938" cy="64698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xtLst/>
        </p:spPr>
        <p:txBody>
          <a:bodyPr wrap="none" rtlCol="0">
            <a:spAutoFit/>
          </a:bodyPr>
          <a:lstStyle/>
          <a:p>
            <a:pPr algn="ctr"/>
            <a:r>
              <a:rPr lang="pt-BR" altLang="pt-BR" sz="3200" b="1" dirty="0"/>
              <a:t>Auditoria Interna</a:t>
            </a:r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4439816" y="3008287"/>
            <a:ext cx="5380497" cy="646986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00FF"/>
            </a:solidFill>
          </a:ln>
          <a:extLst/>
        </p:spPr>
        <p:txBody>
          <a:bodyPr wrap="none" rtlCol="0">
            <a:spAutoFit/>
          </a:bodyPr>
          <a:lstStyle/>
          <a:p>
            <a:pPr algn="ctr"/>
            <a:r>
              <a:rPr lang="pt-BR" altLang="pt-BR" sz="3200" b="1" i="1" dirty="0">
                <a:solidFill>
                  <a:srgbClr val="0000FF"/>
                </a:solidFill>
              </a:rPr>
              <a:t>Compliance</a:t>
            </a:r>
            <a:r>
              <a:rPr lang="pt-BR" altLang="pt-BR" sz="3200" b="1" dirty="0">
                <a:solidFill>
                  <a:srgbClr val="0000FF"/>
                </a:solidFill>
              </a:rPr>
              <a:t> (Controle Interno)</a:t>
            </a:r>
            <a:endParaRPr lang="pt-BR" altLang="pt-BR" sz="3200" b="1" dirty="0"/>
          </a:p>
        </p:txBody>
      </p:sp>
      <p:sp>
        <p:nvSpPr>
          <p:cNvPr id="26" name="Retângulo 25"/>
          <p:cNvSpPr/>
          <p:nvPr/>
        </p:nvSpPr>
        <p:spPr>
          <a:xfrm rot="20905595">
            <a:off x="4926983" y="1566340"/>
            <a:ext cx="661443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3200" b="1" cap="none" spc="0" dirty="0">
                <a:ln w="66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Responsabil</a:t>
            </a:r>
            <a:r>
              <a:rPr lang="pt-BR" sz="3200" b="1" dirty="0">
                <a:ln w="66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idade é da Administração</a:t>
            </a:r>
            <a:endParaRPr lang="pt-BR" sz="3200" b="1" cap="none" spc="0" dirty="0">
              <a:ln w="66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93374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Graphic spid="16" grpId="0">
        <p:bldAsOne/>
      </p:bldGraphic>
      <p:bldP spid="17" grpId="0" animBg="1"/>
      <p:bldGraphic spid="18" grpId="0">
        <p:bldAsOne/>
      </p:bldGraphic>
      <p:bldP spid="19" grpId="0"/>
      <p:bldP spid="21" grpId="0" animBg="1"/>
      <p:bldP spid="3" grpId="0" animBg="1"/>
      <p:bldP spid="23" grpId="0" animBg="1"/>
      <p:bldP spid="24" grpId="0" animBg="1"/>
      <p:bldP spid="25" grpId="0" animBg="1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/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Resultado da Pesquisa ABAC – Auditoria Interna e </a:t>
            </a:r>
            <a:r>
              <a:rPr lang="pt-BR" sz="2400" b="1" i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Compliance</a:t>
            </a:r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sp>
        <p:nvSpPr>
          <p:cNvPr id="20" name="Text Box 3"/>
          <p:cNvSpPr txBox="1">
            <a:spLocks noChangeArrowheads="1"/>
          </p:cNvSpPr>
          <p:nvPr/>
        </p:nvSpPr>
        <p:spPr bwMode="gray">
          <a:xfrm>
            <a:off x="388707" y="1021435"/>
            <a:ext cx="5040000" cy="384491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4D4E53"/>
            </a:solidFill>
            <a:prstDash val="solid"/>
            <a:headEnd/>
            <a:tailEnd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marR="0" lvl="0" indent="0" algn="ctr" defTabSz="103082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600" b="0" i="1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Possui </a:t>
            </a:r>
            <a:r>
              <a:rPr kumimoji="0" lang="pt-BR" sz="16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livre acesso </a:t>
            </a: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às informações?</a:t>
            </a:r>
          </a:p>
        </p:txBody>
      </p:sp>
      <p:graphicFrame>
        <p:nvGraphicFramePr>
          <p:cNvPr id="21" name="Gráfico 20"/>
          <p:cNvGraphicFramePr/>
          <p:nvPr>
            <p:extLst>
              <p:ext uri="{D42A27DB-BD31-4B8C-83A1-F6EECF244321}">
                <p14:modId xmlns:p14="http://schemas.microsoft.com/office/powerpoint/2010/main" val="968487236"/>
              </p:ext>
            </p:extLst>
          </p:nvPr>
        </p:nvGraphicFramePr>
        <p:xfrm>
          <a:off x="785317" y="1412776"/>
          <a:ext cx="36324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Text Box 3"/>
          <p:cNvSpPr txBox="1">
            <a:spLocks noChangeArrowheads="1"/>
          </p:cNvSpPr>
          <p:nvPr/>
        </p:nvSpPr>
        <p:spPr bwMode="gray">
          <a:xfrm>
            <a:off x="1195999" y="687159"/>
            <a:ext cx="3672408" cy="316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Auditoria Interna</a:t>
            </a:r>
            <a:endParaRPr kumimoji="0" lang="pt-BR" sz="14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gray">
          <a:xfrm>
            <a:off x="335360" y="4052621"/>
            <a:ext cx="5040000" cy="384491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4D4E53"/>
            </a:solidFill>
            <a:prstDash val="solid"/>
            <a:headEnd/>
            <a:tailEnd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marR="0" lvl="0" indent="0" algn="ctr" defTabSz="103082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600" b="0" i="1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Possui </a:t>
            </a:r>
            <a:r>
              <a:rPr kumimoji="0" lang="pt-BR" sz="16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livre acesso</a:t>
            </a: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às informações?</a:t>
            </a:r>
          </a:p>
        </p:txBody>
      </p:sp>
      <p:graphicFrame>
        <p:nvGraphicFramePr>
          <p:cNvPr id="24" name="Gráfico 23"/>
          <p:cNvGraphicFramePr/>
          <p:nvPr>
            <p:extLst>
              <p:ext uri="{D42A27DB-BD31-4B8C-83A1-F6EECF244321}">
                <p14:modId xmlns:p14="http://schemas.microsoft.com/office/powerpoint/2010/main" val="2359390635"/>
              </p:ext>
            </p:extLst>
          </p:nvPr>
        </p:nvGraphicFramePr>
        <p:xfrm>
          <a:off x="843846" y="4437112"/>
          <a:ext cx="36324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5" name="Text Box 3"/>
          <p:cNvSpPr txBox="1">
            <a:spLocks noChangeArrowheads="1"/>
          </p:cNvSpPr>
          <p:nvPr/>
        </p:nvSpPr>
        <p:spPr bwMode="gray">
          <a:xfrm>
            <a:off x="1072503" y="3735878"/>
            <a:ext cx="3672408" cy="316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Compliance </a:t>
            </a:r>
            <a:r>
              <a:rPr kumimoji="0" lang="pt-BR" sz="14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(Controles Internos)</a:t>
            </a:r>
          </a:p>
        </p:txBody>
      </p:sp>
      <p:sp>
        <p:nvSpPr>
          <p:cNvPr id="35" name="Rectangle 2"/>
          <p:cNvSpPr>
            <a:spLocks noChangeArrowheads="1"/>
          </p:cNvSpPr>
          <p:nvPr/>
        </p:nvSpPr>
        <p:spPr bwMode="auto">
          <a:xfrm>
            <a:off x="2551410" y="708144"/>
            <a:ext cx="206375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1290" tIns="50646" rIns="101290" bIns="50646">
            <a:spAutoFit/>
          </a:bodyPr>
          <a:lstStyle/>
          <a:p>
            <a:pPr defTabSz="405558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pt-BR" altLang="pt-BR" sz="2000" dirty="0">
              <a:solidFill>
                <a:srgbClr val="000066"/>
              </a:solidFill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6" name="Picture 2" descr="http://ilustrando.zip.net/images/audito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7866" y="3735878"/>
            <a:ext cx="3201467" cy="2811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7" name="Diagrama 36"/>
          <p:cNvGraphicFramePr/>
          <p:nvPr>
            <p:extLst>
              <p:ext uri="{D42A27DB-BD31-4B8C-83A1-F6EECF244321}">
                <p14:modId xmlns:p14="http://schemas.microsoft.com/office/powerpoint/2010/main" val="1923329500"/>
              </p:ext>
            </p:extLst>
          </p:nvPr>
        </p:nvGraphicFramePr>
        <p:xfrm>
          <a:off x="6223818" y="836712"/>
          <a:ext cx="5560814" cy="25897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89924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Graphic spid="21" grpId="0">
        <p:bldAsOne/>
      </p:bldGraphic>
      <p:bldP spid="22" grpId="0"/>
      <p:bldP spid="23" grpId="0" animBg="1"/>
      <p:bldGraphic spid="24" grpId="0">
        <p:bldAsOne/>
      </p:bldGraphic>
      <p:bldP spid="25" grpId="0"/>
      <p:bldP spid="35" grpId="0"/>
      <p:bldGraphic spid="37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/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Resultado da Pesquisa ABAC – Auditoria Interna e </a:t>
            </a:r>
            <a:r>
              <a:rPr lang="pt-BR" sz="2400" b="1" i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Compliance</a:t>
            </a:r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gray">
          <a:xfrm>
            <a:off x="309164" y="1150538"/>
            <a:ext cx="5040000" cy="658800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4D4E53"/>
            </a:solidFill>
            <a:prstDash val="solid"/>
            <a:headEnd/>
            <a:tailEnd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marR="0" lvl="0" indent="0" algn="ctr" defTabSz="103082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600" b="0" i="1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Quantos colaboradores </a:t>
            </a: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fazem parte da equipe?</a:t>
            </a:r>
          </a:p>
        </p:txBody>
      </p:sp>
      <p:graphicFrame>
        <p:nvGraphicFramePr>
          <p:cNvPr id="16" name="Gráfico 15"/>
          <p:cNvGraphicFramePr/>
          <p:nvPr>
            <p:extLst>
              <p:ext uri="{D42A27DB-BD31-4B8C-83A1-F6EECF244321}">
                <p14:modId xmlns:p14="http://schemas.microsoft.com/office/powerpoint/2010/main" val="1580985274"/>
              </p:ext>
            </p:extLst>
          </p:nvPr>
        </p:nvGraphicFramePr>
        <p:xfrm>
          <a:off x="571132" y="1754544"/>
          <a:ext cx="4372740" cy="405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Text Box 3"/>
          <p:cNvSpPr txBox="1">
            <a:spLocks noChangeArrowheads="1"/>
          </p:cNvSpPr>
          <p:nvPr/>
        </p:nvSpPr>
        <p:spPr bwMode="gray">
          <a:xfrm>
            <a:off x="1086787" y="848896"/>
            <a:ext cx="3672408" cy="316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Auditoria Interna</a:t>
            </a: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gray">
          <a:xfrm>
            <a:off x="6543059" y="1137035"/>
            <a:ext cx="5040000" cy="656906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4D4E53"/>
            </a:solidFill>
            <a:prstDash val="solid"/>
            <a:headEnd/>
            <a:tailEnd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marR="0" lvl="0" indent="0" algn="ctr" defTabSz="103082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600" b="0" i="1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Quantos colaboradores</a:t>
            </a: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fazem parte da equipe?</a:t>
            </a:r>
          </a:p>
        </p:txBody>
      </p:sp>
      <p:graphicFrame>
        <p:nvGraphicFramePr>
          <p:cNvPr id="20" name="Gráfico 19"/>
          <p:cNvGraphicFramePr/>
          <p:nvPr>
            <p:extLst>
              <p:ext uri="{D42A27DB-BD31-4B8C-83A1-F6EECF244321}">
                <p14:modId xmlns:p14="http://schemas.microsoft.com/office/powerpoint/2010/main" val="295654657"/>
              </p:ext>
            </p:extLst>
          </p:nvPr>
        </p:nvGraphicFramePr>
        <p:xfrm>
          <a:off x="6944856" y="1892674"/>
          <a:ext cx="4119696" cy="36245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1" name="Text Box 3"/>
          <p:cNvSpPr txBox="1">
            <a:spLocks noChangeArrowheads="1"/>
          </p:cNvSpPr>
          <p:nvPr/>
        </p:nvSpPr>
        <p:spPr bwMode="gray">
          <a:xfrm>
            <a:off x="7160880" y="836711"/>
            <a:ext cx="3672408" cy="316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Compliance </a:t>
            </a:r>
            <a:r>
              <a:rPr kumimoji="0" lang="pt-BR" sz="14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(Controles Internos)</a:t>
            </a:r>
          </a:p>
        </p:txBody>
      </p:sp>
    </p:spTree>
    <p:extLst>
      <p:ext uri="{BB962C8B-B14F-4D97-AF65-F5344CB8AC3E}">
        <p14:creationId xmlns:p14="http://schemas.microsoft.com/office/powerpoint/2010/main" val="306443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Graphic spid="16" grpId="0">
        <p:bldAsOne/>
      </p:bldGraphic>
      <p:bldP spid="18" grpId="0"/>
      <p:bldP spid="19" grpId="0" animBg="1"/>
      <p:bldGraphic spid="20" grpId="0">
        <p:bldAsOne/>
      </p:bldGraphic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/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Resultado da Pesquisa ABAC – Auditoria Interna e </a:t>
            </a:r>
            <a:r>
              <a:rPr lang="pt-BR" sz="2400" b="1" i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Compliance</a:t>
            </a:r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sp>
        <p:nvSpPr>
          <p:cNvPr id="16" name="Text Box 3"/>
          <p:cNvSpPr txBox="1">
            <a:spLocks noChangeArrowheads="1"/>
          </p:cNvSpPr>
          <p:nvPr/>
        </p:nvSpPr>
        <p:spPr bwMode="gray">
          <a:xfrm>
            <a:off x="1366412" y="548680"/>
            <a:ext cx="2736304" cy="316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Auditoria Interna</a:t>
            </a: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gray">
          <a:xfrm>
            <a:off x="214564" y="836712"/>
            <a:ext cx="5040000" cy="929321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4D4E53"/>
            </a:solidFill>
            <a:prstDash val="solid"/>
            <a:headEnd/>
            <a:tailEnd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marR="0" lvl="0" indent="0" algn="ctr" defTabSz="103082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600" b="0" i="1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Há </a:t>
            </a:r>
            <a:r>
              <a:rPr kumimoji="0" lang="pt-BR" sz="16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regulamento</a:t>
            </a: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da atividade de auditoria interna </a:t>
            </a:r>
            <a:r>
              <a:rPr kumimoji="0" lang="pt-BR" sz="16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formalizado e aprovado </a:t>
            </a: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pela Administração?</a:t>
            </a:r>
          </a:p>
        </p:txBody>
      </p:sp>
      <p:graphicFrame>
        <p:nvGraphicFramePr>
          <p:cNvPr id="18" name="Gráfico 17"/>
          <p:cNvGraphicFramePr/>
          <p:nvPr>
            <p:extLst>
              <p:ext uri="{D42A27DB-BD31-4B8C-83A1-F6EECF244321}">
                <p14:modId xmlns:p14="http://schemas.microsoft.com/office/powerpoint/2010/main" val="1097776798"/>
              </p:ext>
            </p:extLst>
          </p:nvPr>
        </p:nvGraphicFramePr>
        <p:xfrm>
          <a:off x="623392" y="1558400"/>
          <a:ext cx="3479324" cy="21904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Text Box 3"/>
          <p:cNvSpPr txBox="1">
            <a:spLocks noChangeArrowheads="1"/>
          </p:cNvSpPr>
          <p:nvPr/>
        </p:nvSpPr>
        <p:spPr bwMode="gray">
          <a:xfrm>
            <a:off x="215903" y="4083855"/>
            <a:ext cx="5040000" cy="929321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4D4E53"/>
            </a:solidFill>
            <a:prstDash val="solid"/>
            <a:headEnd/>
            <a:tailEnd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marR="0" lvl="0" indent="0" algn="ctr" defTabSz="103082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600" b="0" i="1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Há </a:t>
            </a:r>
            <a:r>
              <a:rPr kumimoji="0" lang="pt-BR" sz="16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regulamento</a:t>
            </a: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da atividade de </a:t>
            </a:r>
            <a:r>
              <a:rPr kumimoji="0" lang="pt-BR" sz="1600" b="0" i="1" u="none" strike="noStrike" kern="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Compliance</a:t>
            </a: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/Controles Internos </a:t>
            </a:r>
            <a:r>
              <a:rPr kumimoji="0" lang="pt-BR" sz="16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formalizado e aprovado</a:t>
            </a: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pela Administração?</a:t>
            </a:r>
          </a:p>
        </p:txBody>
      </p:sp>
      <p:graphicFrame>
        <p:nvGraphicFramePr>
          <p:cNvPr id="21" name="Gráfico 20"/>
          <p:cNvGraphicFramePr/>
          <p:nvPr>
            <p:extLst>
              <p:ext uri="{D42A27DB-BD31-4B8C-83A1-F6EECF244321}">
                <p14:modId xmlns:p14="http://schemas.microsoft.com/office/powerpoint/2010/main" val="3634989482"/>
              </p:ext>
            </p:extLst>
          </p:nvPr>
        </p:nvGraphicFramePr>
        <p:xfrm>
          <a:off x="646339" y="4859673"/>
          <a:ext cx="3249420" cy="19270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3" name="Text Box 3"/>
          <p:cNvSpPr txBox="1">
            <a:spLocks noChangeArrowheads="1"/>
          </p:cNvSpPr>
          <p:nvPr/>
        </p:nvSpPr>
        <p:spPr bwMode="gray">
          <a:xfrm>
            <a:off x="898360" y="3757986"/>
            <a:ext cx="3672408" cy="316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Compliance </a:t>
            </a:r>
            <a:r>
              <a:rPr kumimoji="0" lang="pt-BR" sz="14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(Controles Internos)</a:t>
            </a:r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gray">
          <a:xfrm>
            <a:off x="6406412" y="927426"/>
            <a:ext cx="5040000" cy="656906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4D4E53"/>
            </a:solidFill>
            <a:prstDash val="solid"/>
            <a:headEnd/>
            <a:tailEnd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marR="0" lvl="0" indent="0" algn="ctr" defTabSz="103082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600" b="0" i="1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Possui </a:t>
            </a:r>
            <a:r>
              <a:rPr kumimoji="0" lang="pt-BR" sz="16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ferramenta (software) </a:t>
            </a: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para documentar os trabalhos de auditoria?</a:t>
            </a:r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gray">
          <a:xfrm>
            <a:off x="7791114" y="647912"/>
            <a:ext cx="2927241" cy="316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Auditoria Interna</a:t>
            </a:r>
          </a:p>
        </p:txBody>
      </p:sp>
      <p:graphicFrame>
        <p:nvGraphicFramePr>
          <p:cNvPr id="26" name="Gráfico 25"/>
          <p:cNvGraphicFramePr/>
          <p:nvPr>
            <p:extLst>
              <p:ext uri="{D42A27DB-BD31-4B8C-83A1-F6EECF244321}">
                <p14:modId xmlns:p14="http://schemas.microsoft.com/office/powerpoint/2010/main" val="747681004"/>
              </p:ext>
            </p:extLst>
          </p:nvPr>
        </p:nvGraphicFramePr>
        <p:xfrm>
          <a:off x="6566978" y="1318627"/>
          <a:ext cx="3384376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7" name="Text Box 3"/>
          <p:cNvSpPr txBox="1">
            <a:spLocks noChangeArrowheads="1"/>
          </p:cNvSpPr>
          <p:nvPr/>
        </p:nvSpPr>
        <p:spPr bwMode="gray">
          <a:xfrm>
            <a:off x="6374174" y="4028105"/>
            <a:ext cx="5040000" cy="929321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4D4E53"/>
            </a:solidFill>
            <a:prstDash val="solid"/>
            <a:headEnd/>
            <a:tailEnd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marR="0" lvl="0" indent="0" algn="ctr" defTabSz="103082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600" b="0" i="1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Possui </a:t>
            </a:r>
            <a:r>
              <a:rPr kumimoji="0" lang="pt-BR" sz="16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ferramenta (software) </a:t>
            </a: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para documentar os trabalhos de </a:t>
            </a:r>
            <a:r>
              <a:rPr kumimoji="0" lang="pt-BR" sz="1600" b="0" i="1" u="none" strike="noStrike" kern="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Compliance</a:t>
            </a: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/Controles Internos?</a:t>
            </a:r>
          </a:p>
        </p:txBody>
      </p:sp>
      <p:graphicFrame>
        <p:nvGraphicFramePr>
          <p:cNvPr id="28" name="Gráfico 27"/>
          <p:cNvGraphicFramePr/>
          <p:nvPr>
            <p:extLst>
              <p:ext uri="{D42A27DB-BD31-4B8C-83A1-F6EECF244321}">
                <p14:modId xmlns:p14="http://schemas.microsoft.com/office/powerpoint/2010/main" val="1817348807"/>
              </p:ext>
            </p:extLst>
          </p:nvPr>
        </p:nvGraphicFramePr>
        <p:xfrm>
          <a:off x="6596295" y="4492766"/>
          <a:ext cx="3384376" cy="2331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9" name="Text Box 3"/>
          <p:cNvSpPr txBox="1">
            <a:spLocks noChangeArrowheads="1"/>
          </p:cNvSpPr>
          <p:nvPr/>
        </p:nvSpPr>
        <p:spPr bwMode="gray">
          <a:xfrm>
            <a:off x="7018793" y="3724448"/>
            <a:ext cx="3672408" cy="316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Compliance </a:t>
            </a:r>
            <a:r>
              <a:rPr kumimoji="0" lang="pt-BR" sz="14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(Controles Internos)</a:t>
            </a:r>
          </a:p>
        </p:txBody>
      </p:sp>
    </p:spTree>
    <p:extLst>
      <p:ext uri="{BB962C8B-B14F-4D97-AF65-F5344CB8AC3E}">
        <p14:creationId xmlns:p14="http://schemas.microsoft.com/office/powerpoint/2010/main" val="1957190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Graphic spid="18" grpId="0">
        <p:bldAsOne/>
      </p:bldGraphic>
      <p:bldP spid="20" grpId="0" animBg="1"/>
      <p:bldGraphic spid="21" grpId="0">
        <p:bldAsOne/>
      </p:bldGraphic>
      <p:bldP spid="23" grpId="0"/>
      <p:bldP spid="24" grpId="0" animBg="1"/>
      <p:bldP spid="25" grpId="0"/>
      <p:bldGraphic spid="26" grpId="0">
        <p:bldAsOne/>
      </p:bldGraphic>
      <p:bldP spid="27" grpId="0" animBg="1"/>
      <p:bldGraphic spid="28" grpId="0">
        <p:bldAsOne/>
      </p:bldGraphic>
      <p:bldP spid="2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/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Resultado da Pesquisa ABAC – Auditoria Interna e </a:t>
            </a:r>
            <a:r>
              <a:rPr lang="pt-BR" sz="2400" b="1" i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Compliance</a:t>
            </a:r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gray">
          <a:xfrm>
            <a:off x="335360" y="836712"/>
            <a:ext cx="5040000" cy="658800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4D4E53"/>
            </a:solidFill>
            <a:prstDash val="solid"/>
            <a:headEnd/>
            <a:tailEnd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marR="0" lvl="0" indent="0" algn="ctr" defTabSz="103082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600" b="0" i="1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A auditoria emite algum dos </a:t>
            </a:r>
            <a:r>
              <a:rPr kumimoji="0" lang="pt-BR" sz="16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documentos </a:t>
            </a: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relacionados abaixo?</a:t>
            </a:r>
          </a:p>
        </p:txBody>
      </p:sp>
      <p:graphicFrame>
        <p:nvGraphicFramePr>
          <p:cNvPr id="9" name="Gráfico 8"/>
          <p:cNvGraphicFramePr/>
          <p:nvPr>
            <p:extLst>
              <p:ext uri="{D42A27DB-BD31-4B8C-83A1-F6EECF244321}">
                <p14:modId xmlns:p14="http://schemas.microsoft.com/office/powerpoint/2010/main" val="1705087917"/>
              </p:ext>
            </p:extLst>
          </p:nvPr>
        </p:nvGraphicFramePr>
        <p:xfrm>
          <a:off x="33562" y="894555"/>
          <a:ext cx="5783886" cy="5962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 Box 3"/>
          <p:cNvSpPr txBox="1">
            <a:spLocks noChangeArrowheads="1"/>
          </p:cNvSpPr>
          <p:nvPr/>
        </p:nvSpPr>
        <p:spPr bwMode="gray">
          <a:xfrm>
            <a:off x="1204260" y="546291"/>
            <a:ext cx="3888432" cy="316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Auditoria Interna</a:t>
            </a: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gray">
          <a:xfrm>
            <a:off x="5949346" y="895691"/>
            <a:ext cx="5647032" cy="656906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rgbClr val="4D4E53"/>
            </a:solidFill>
            <a:prstDash val="solid"/>
            <a:headEnd/>
            <a:tailEnd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marR="0" lvl="0" indent="0" algn="ctr" defTabSz="103082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600" b="0" i="1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O </a:t>
            </a:r>
            <a:r>
              <a:rPr kumimoji="0" lang="pt-BR" sz="1600" b="0" i="1" u="none" strike="noStrike" kern="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Compliance</a:t>
            </a: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/Controles Internos emite algum dos </a:t>
            </a:r>
            <a:r>
              <a:rPr kumimoji="0" lang="pt-BR" sz="16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documentos</a:t>
            </a:r>
            <a:r>
              <a:rPr kumimoji="0" lang="pt-BR" sz="1600" b="0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relacionados abaixo?</a:t>
            </a:r>
          </a:p>
        </p:txBody>
      </p:sp>
      <p:graphicFrame>
        <p:nvGraphicFramePr>
          <p:cNvPr id="12" name="Gráfico 11"/>
          <p:cNvGraphicFramePr/>
          <p:nvPr>
            <p:extLst>
              <p:ext uri="{D42A27DB-BD31-4B8C-83A1-F6EECF244321}">
                <p14:modId xmlns:p14="http://schemas.microsoft.com/office/powerpoint/2010/main" val="3810182898"/>
              </p:ext>
            </p:extLst>
          </p:nvPr>
        </p:nvGraphicFramePr>
        <p:xfrm>
          <a:off x="5733322" y="898528"/>
          <a:ext cx="5863056" cy="5878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Text Box 3"/>
          <p:cNvSpPr txBox="1">
            <a:spLocks noChangeArrowheads="1"/>
          </p:cNvSpPr>
          <p:nvPr/>
        </p:nvSpPr>
        <p:spPr bwMode="gray">
          <a:xfrm>
            <a:off x="6805846" y="578948"/>
            <a:ext cx="3672408" cy="316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373" tIns="50160" rIns="100373" bIns="50160">
            <a:spAutoFit/>
          </a:bodyPr>
          <a:lstStyle>
            <a:defPPr>
              <a:defRPr lang="pt-BR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marR="0" lvl="0" indent="0" algn="ctr" defTabSz="103082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1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Compliance </a:t>
            </a:r>
            <a:r>
              <a:rPr kumimoji="0" lang="pt-BR" sz="14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(Controles Internos)</a:t>
            </a:r>
          </a:p>
        </p:txBody>
      </p:sp>
    </p:spTree>
    <p:extLst>
      <p:ext uri="{BB962C8B-B14F-4D97-AF65-F5344CB8AC3E}">
        <p14:creationId xmlns:p14="http://schemas.microsoft.com/office/powerpoint/2010/main" val="302682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Graphic spid="9" grpId="0">
        <p:bldAsOne/>
      </p:bldGraphic>
      <p:bldP spid="10" grpId="0"/>
      <p:bldP spid="11" grpId="0" animBg="1"/>
      <p:bldGraphic spid="12" grpId="0">
        <p:bldAsOne/>
      </p:bldGraphic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/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Resultado da Pesquisa ABAC – Auditoria Interna e </a:t>
            </a:r>
            <a:r>
              <a:rPr lang="pt-BR" sz="2400" b="1" i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Compliance</a:t>
            </a:r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sp>
        <p:nvSpPr>
          <p:cNvPr id="17" name="CaixaDeTexto 16"/>
          <p:cNvSpPr txBox="1"/>
          <p:nvPr/>
        </p:nvSpPr>
        <p:spPr>
          <a:xfrm>
            <a:off x="3770981" y="1502997"/>
            <a:ext cx="64776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r>
              <a:rPr lang="pt-BR" dirty="0"/>
              <a:t>Qual o porte das Administradoras???</a:t>
            </a:r>
          </a:p>
        </p:txBody>
      </p:sp>
      <p:sp>
        <p:nvSpPr>
          <p:cNvPr id="18" name="CaixaDeTexto 17"/>
          <p:cNvSpPr txBox="1"/>
          <p:nvPr/>
        </p:nvSpPr>
        <p:spPr>
          <a:xfrm>
            <a:off x="5072432" y="3198173"/>
            <a:ext cx="53208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r>
              <a:rPr lang="pt-BR" dirty="0"/>
              <a:t>Qual o escopo de trabalho???</a:t>
            </a:r>
          </a:p>
        </p:txBody>
      </p:sp>
      <p:sp>
        <p:nvSpPr>
          <p:cNvPr id="19" name="CaixaDeTexto 18"/>
          <p:cNvSpPr txBox="1"/>
          <p:nvPr/>
        </p:nvSpPr>
        <p:spPr>
          <a:xfrm>
            <a:off x="5072432" y="3915766"/>
            <a:ext cx="7776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r>
              <a:rPr lang="pt-BR" dirty="0"/>
              <a:t>Como fazer (guia de boas práticas)?</a:t>
            </a:r>
          </a:p>
        </p:txBody>
      </p:sp>
      <p:sp>
        <p:nvSpPr>
          <p:cNvPr id="20" name="CaixaDeTexto 19"/>
          <p:cNvSpPr txBox="1"/>
          <p:nvPr/>
        </p:nvSpPr>
        <p:spPr>
          <a:xfrm>
            <a:off x="4835805" y="2373961"/>
            <a:ext cx="7776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r>
              <a:rPr lang="pt-BR" dirty="0"/>
              <a:t>Quais as premissas para auditoria?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4"/>
          <a:srcRect l="32290" t="32322" r="20669" b="17764"/>
          <a:stretch/>
        </p:blipFill>
        <p:spPr>
          <a:xfrm>
            <a:off x="596115" y="3314800"/>
            <a:ext cx="3056424" cy="1725980"/>
          </a:xfrm>
          <a:prstGeom prst="rect">
            <a:avLst/>
          </a:prstGeom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4"/>
          <a:srcRect l="32290" t="32322" r="20669" b="17764"/>
          <a:stretch/>
        </p:blipFill>
        <p:spPr>
          <a:xfrm>
            <a:off x="1424375" y="4541430"/>
            <a:ext cx="3056424" cy="1725980"/>
          </a:xfrm>
          <a:prstGeom prst="rect">
            <a:avLst/>
          </a:prstGeom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Imagem 11"/>
          <p:cNvPicPr>
            <a:picLocks noChangeAspect="1"/>
          </p:cNvPicPr>
          <p:nvPr/>
        </p:nvPicPr>
        <p:blipFill rotWithShape="1">
          <a:blip r:embed="rId4"/>
          <a:srcRect l="32290" t="32322" r="20669" b="17764"/>
          <a:stretch/>
        </p:blipFill>
        <p:spPr>
          <a:xfrm>
            <a:off x="359488" y="1251512"/>
            <a:ext cx="3056424" cy="1725980"/>
          </a:xfrm>
          <a:prstGeom prst="rect">
            <a:avLst/>
          </a:prstGeom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Imagem 15"/>
          <p:cNvPicPr>
            <a:picLocks noChangeAspect="1"/>
          </p:cNvPicPr>
          <p:nvPr/>
        </p:nvPicPr>
        <p:blipFill rotWithShape="1">
          <a:blip r:embed="rId4"/>
          <a:srcRect l="32290" t="32322" r="20669" b="17764"/>
          <a:stretch/>
        </p:blipFill>
        <p:spPr>
          <a:xfrm>
            <a:off x="1187748" y="2478142"/>
            <a:ext cx="3056424" cy="1725980"/>
          </a:xfrm>
          <a:prstGeom prst="rect">
            <a:avLst/>
          </a:prstGeom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CaixaDeTexto 20"/>
          <p:cNvSpPr txBox="1"/>
          <p:nvPr/>
        </p:nvSpPr>
        <p:spPr>
          <a:xfrm>
            <a:off x="570484" y="705458"/>
            <a:ext cx="25701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r>
              <a:rPr lang="pt-BR" dirty="0"/>
              <a:t>Questionários</a:t>
            </a:r>
          </a:p>
        </p:txBody>
      </p:sp>
    </p:spTree>
    <p:extLst>
      <p:ext uri="{BB962C8B-B14F-4D97-AF65-F5344CB8AC3E}">
        <p14:creationId xmlns:p14="http://schemas.microsoft.com/office/powerpoint/2010/main" val="76449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/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Definição de Portes para as Administradoras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sp>
        <p:nvSpPr>
          <p:cNvPr id="12" name="CaixaDeTexto 11"/>
          <p:cNvSpPr txBox="1"/>
          <p:nvPr/>
        </p:nvSpPr>
        <p:spPr>
          <a:xfrm>
            <a:off x="0" y="6309320"/>
            <a:ext cx="12191999" cy="57600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b="1" dirty="0"/>
              <a:t>Sugestão de Porte está passível de definição explícita pelo Supervisor (Bacen)</a:t>
            </a:r>
          </a:p>
        </p:txBody>
      </p:sp>
      <p:sp>
        <p:nvSpPr>
          <p:cNvPr id="18" name="CaixaDeTexto 17"/>
          <p:cNvSpPr txBox="1"/>
          <p:nvPr/>
        </p:nvSpPr>
        <p:spPr>
          <a:xfrm>
            <a:off x="384218" y="845355"/>
            <a:ext cx="11472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pPr algn="ctr"/>
            <a:r>
              <a:rPr lang="pt-BR" dirty="0"/>
              <a:t>Qual o porte das Administradoras?</a:t>
            </a:r>
          </a:p>
        </p:txBody>
      </p:sp>
      <p:graphicFrame>
        <p:nvGraphicFramePr>
          <p:cNvPr id="25" name="Diagrama 24"/>
          <p:cNvGraphicFramePr/>
          <p:nvPr>
            <p:extLst>
              <p:ext uri="{D42A27DB-BD31-4B8C-83A1-F6EECF244321}">
                <p14:modId xmlns:p14="http://schemas.microsoft.com/office/powerpoint/2010/main" val="1311096988"/>
              </p:ext>
            </p:extLst>
          </p:nvPr>
        </p:nvGraphicFramePr>
        <p:xfrm>
          <a:off x="3090013" y="1876457"/>
          <a:ext cx="5151494" cy="39865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6" name="CaixaDeTexto 25"/>
          <p:cNvSpPr txBox="1"/>
          <p:nvPr/>
        </p:nvSpPr>
        <p:spPr>
          <a:xfrm>
            <a:off x="5322261" y="2084434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pPr algn="ctr"/>
            <a:r>
              <a:rPr lang="pt-BR" dirty="0">
                <a:solidFill>
                  <a:sysClr val="windowText" lastClr="000000"/>
                </a:solidFill>
              </a:rPr>
              <a:t>Quem sãos as grandes?</a:t>
            </a:r>
          </a:p>
        </p:txBody>
      </p:sp>
      <p:sp>
        <p:nvSpPr>
          <p:cNvPr id="27" name="CaixaDeTexto 26"/>
          <p:cNvSpPr txBox="1"/>
          <p:nvPr/>
        </p:nvSpPr>
        <p:spPr>
          <a:xfrm>
            <a:off x="6042341" y="3381513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pPr algn="ctr"/>
            <a:r>
              <a:rPr lang="pt-BR" dirty="0">
                <a:solidFill>
                  <a:srgbClr val="FF0000"/>
                </a:solidFill>
              </a:rPr>
              <a:t>Quem são as médias?</a:t>
            </a:r>
          </a:p>
        </p:txBody>
      </p:sp>
      <p:sp>
        <p:nvSpPr>
          <p:cNvPr id="28" name="CaixaDeTexto 27"/>
          <p:cNvSpPr txBox="1"/>
          <p:nvPr/>
        </p:nvSpPr>
        <p:spPr>
          <a:xfrm>
            <a:off x="7104112" y="4693442"/>
            <a:ext cx="612068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pPr algn="ctr"/>
            <a:r>
              <a:rPr lang="pt-BR" dirty="0">
                <a:solidFill>
                  <a:srgbClr val="00CC00"/>
                </a:solidFill>
              </a:rPr>
              <a:t>Quem são as pequenas?</a:t>
            </a:r>
          </a:p>
        </p:txBody>
      </p:sp>
      <p:sp>
        <p:nvSpPr>
          <p:cNvPr id="29" name="CaixaDeTexto 28"/>
          <p:cNvSpPr txBox="1"/>
          <p:nvPr/>
        </p:nvSpPr>
        <p:spPr>
          <a:xfrm>
            <a:off x="320801" y="1892095"/>
            <a:ext cx="25488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pPr algn="ctr"/>
            <a:r>
              <a:rPr lang="pt-BR" dirty="0">
                <a:solidFill>
                  <a:srgbClr val="0000FF"/>
                </a:solidFill>
              </a:rPr>
              <a:t>BENS</a:t>
            </a:r>
          </a:p>
        </p:txBody>
      </p:sp>
      <p:sp>
        <p:nvSpPr>
          <p:cNvPr id="30" name="CaixaDeTexto 29"/>
          <p:cNvSpPr txBox="1"/>
          <p:nvPr/>
        </p:nvSpPr>
        <p:spPr>
          <a:xfrm>
            <a:off x="1805740" y="2513755"/>
            <a:ext cx="25488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pPr algn="ctr"/>
            <a:r>
              <a:rPr lang="pt-BR" dirty="0">
                <a:solidFill>
                  <a:srgbClr val="0000FF"/>
                </a:solidFill>
              </a:rPr>
              <a:t>SERVIÇOS</a:t>
            </a:r>
          </a:p>
        </p:txBody>
      </p:sp>
      <p:sp>
        <p:nvSpPr>
          <p:cNvPr id="31" name="CaixaDeTexto 30"/>
          <p:cNvSpPr txBox="1"/>
          <p:nvPr/>
        </p:nvSpPr>
        <p:spPr>
          <a:xfrm>
            <a:off x="331497" y="3342792"/>
            <a:ext cx="25488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pPr algn="ctr"/>
            <a:r>
              <a:rPr lang="pt-BR" dirty="0">
                <a:solidFill>
                  <a:srgbClr val="0000FF"/>
                </a:solidFill>
              </a:rPr>
              <a:t>VALORES</a:t>
            </a:r>
          </a:p>
        </p:txBody>
      </p:sp>
      <p:sp>
        <p:nvSpPr>
          <p:cNvPr id="32" name="CaixaDeTexto 31"/>
          <p:cNvSpPr txBox="1"/>
          <p:nvPr/>
        </p:nvSpPr>
        <p:spPr>
          <a:xfrm>
            <a:off x="1131888" y="4169174"/>
            <a:ext cx="25488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pPr algn="ctr"/>
            <a:r>
              <a:rPr lang="pt-BR" dirty="0">
                <a:solidFill>
                  <a:srgbClr val="0000FF"/>
                </a:solidFill>
              </a:rPr>
              <a:t>PRAZOS</a:t>
            </a:r>
          </a:p>
        </p:txBody>
      </p:sp>
    </p:spTree>
    <p:extLst>
      <p:ext uri="{BB962C8B-B14F-4D97-AF65-F5344CB8AC3E}">
        <p14:creationId xmlns:p14="http://schemas.microsoft.com/office/powerpoint/2010/main" val="4262352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 defTabSz="1218743">
              <a:defRPr/>
            </a:pPr>
            <a:r>
              <a:rPr lang="pt-BR" sz="2400" b="1" dirty="0">
                <a:ln w="12700">
                  <a:noFill/>
                  <a:prstDash val="solid"/>
                </a:ln>
                <a:solidFill>
                  <a:prstClr val="white">
                    <a:lumMod val="95000"/>
                  </a:prst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Circular 3.865 – BACEN: </a:t>
            </a:r>
            <a:r>
              <a:rPr lang="pt-BR" sz="2400" b="1" i="1" dirty="0">
                <a:ln w="12700">
                  <a:noFill/>
                  <a:prstDash val="solid"/>
                </a:ln>
                <a:solidFill>
                  <a:prstClr val="white">
                    <a:lumMod val="95000"/>
                  </a:prst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Compliance </a:t>
            </a:r>
            <a:r>
              <a:rPr lang="pt-BR" sz="2400" b="1" dirty="0">
                <a:ln w="12700">
                  <a:noFill/>
                  <a:prstDash val="solid"/>
                </a:ln>
                <a:solidFill>
                  <a:prstClr val="white">
                    <a:lumMod val="95000"/>
                  </a:prst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(Controles Internos)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sp>
        <p:nvSpPr>
          <p:cNvPr id="5" name="Forma livre 17"/>
          <p:cNvSpPr/>
          <p:nvPr/>
        </p:nvSpPr>
        <p:spPr>
          <a:xfrm>
            <a:off x="754724" y="733213"/>
            <a:ext cx="11161240" cy="504056"/>
          </a:xfrm>
          <a:custGeom>
            <a:avLst/>
            <a:gdLst>
              <a:gd name="connsiteX0" fmla="*/ 0 w 6212894"/>
              <a:gd name="connsiteY0" fmla="*/ 49538 h 495384"/>
              <a:gd name="connsiteX1" fmla="*/ 14509 w 6212894"/>
              <a:gd name="connsiteY1" fmla="*/ 14509 h 495384"/>
              <a:gd name="connsiteX2" fmla="*/ 49538 w 6212894"/>
              <a:gd name="connsiteY2" fmla="*/ 0 h 495384"/>
              <a:gd name="connsiteX3" fmla="*/ 6163356 w 6212894"/>
              <a:gd name="connsiteY3" fmla="*/ 0 h 495384"/>
              <a:gd name="connsiteX4" fmla="*/ 6198385 w 6212894"/>
              <a:gd name="connsiteY4" fmla="*/ 14509 h 495384"/>
              <a:gd name="connsiteX5" fmla="*/ 6212894 w 6212894"/>
              <a:gd name="connsiteY5" fmla="*/ 49538 h 495384"/>
              <a:gd name="connsiteX6" fmla="*/ 6212894 w 6212894"/>
              <a:gd name="connsiteY6" fmla="*/ 445846 h 495384"/>
              <a:gd name="connsiteX7" fmla="*/ 6198385 w 6212894"/>
              <a:gd name="connsiteY7" fmla="*/ 480875 h 495384"/>
              <a:gd name="connsiteX8" fmla="*/ 6163356 w 6212894"/>
              <a:gd name="connsiteY8" fmla="*/ 495384 h 495384"/>
              <a:gd name="connsiteX9" fmla="*/ 49538 w 6212894"/>
              <a:gd name="connsiteY9" fmla="*/ 495384 h 495384"/>
              <a:gd name="connsiteX10" fmla="*/ 14509 w 6212894"/>
              <a:gd name="connsiteY10" fmla="*/ 480875 h 495384"/>
              <a:gd name="connsiteX11" fmla="*/ 0 w 6212894"/>
              <a:gd name="connsiteY11" fmla="*/ 445846 h 495384"/>
              <a:gd name="connsiteX12" fmla="*/ 0 w 6212894"/>
              <a:gd name="connsiteY12" fmla="*/ 49538 h 495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12894" h="495384">
                <a:moveTo>
                  <a:pt x="0" y="49538"/>
                </a:moveTo>
                <a:cubicBezTo>
                  <a:pt x="0" y="36400"/>
                  <a:pt x="5219" y="23800"/>
                  <a:pt x="14509" y="14509"/>
                </a:cubicBezTo>
                <a:cubicBezTo>
                  <a:pt x="23799" y="5219"/>
                  <a:pt x="36399" y="0"/>
                  <a:pt x="49538" y="0"/>
                </a:cubicBezTo>
                <a:lnTo>
                  <a:pt x="6163356" y="0"/>
                </a:lnTo>
                <a:cubicBezTo>
                  <a:pt x="6176494" y="0"/>
                  <a:pt x="6189094" y="5219"/>
                  <a:pt x="6198385" y="14509"/>
                </a:cubicBezTo>
                <a:cubicBezTo>
                  <a:pt x="6207675" y="23799"/>
                  <a:pt x="6212894" y="36399"/>
                  <a:pt x="6212894" y="49538"/>
                </a:cubicBezTo>
                <a:lnTo>
                  <a:pt x="6212894" y="445846"/>
                </a:lnTo>
                <a:cubicBezTo>
                  <a:pt x="6212894" y="458984"/>
                  <a:pt x="6207675" y="471584"/>
                  <a:pt x="6198385" y="480875"/>
                </a:cubicBezTo>
                <a:cubicBezTo>
                  <a:pt x="6189095" y="490165"/>
                  <a:pt x="6176495" y="495384"/>
                  <a:pt x="6163356" y="495384"/>
                </a:cubicBezTo>
                <a:lnTo>
                  <a:pt x="49538" y="495384"/>
                </a:lnTo>
                <a:cubicBezTo>
                  <a:pt x="36400" y="495384"/>
                  <a:pt x="23800" y="490165"/>
                  <a:pt x="14509" y="480875"/>
                </a:cubicBezTo>
                <a:cubicBezTo>
                  <a:pt x="5219" y="471585"/>
                  <a:pt x="0" y="458985"/>
                  <a:pt x="0" y="445846"/>
                </a:cubicBezTo>
                <a:lnTo>
                  <a:pt x="0" y="49538"/>
                </a:lnTo>
                <a:close/>
              </a:path>
            </a:pathLst>
          </a:cu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0" vert="horz" wrap="square" lIns="52609" tIns="39909" rIns="52609" bIns="39909" numCol="1" spcCol="1270" anchor="ctr" anchorCtr="0">
            <a:noAutofit/>
          </a:bodyPr>
          <a:lstStyle/>
          <a:p>
            <a:r>
              <a:rPr lang="pt-BR" dirty="0"/>
              <a:t>Dispõe sobre a </a:t>
            </a:r>
            <a:r>
              <a:rPr lang="pt-BR" b="1" dirty="0">
                <a:solidFill>
                  <a:srgbClr val="FF0000"/>
                </a:solidFill>
              </a:rPr>
              <a:t>Política de Conformidade </a:t>
            </a:r>
            <a:r>
              <a:rPr lang="pt-BR" b="1" i="1" dirty="0">
                <a:solidFill>
                  <a:srgbClr val="FF0000"/>
                </a:solidFill>
              </a:rPr>
              <a:t>(Compliance)</a:t>
            </a:r>
            <a:r>
              <a:rPr lang="pt-BR" dirty="0">
                <a:solidFill>
                  <a:srgbClr val="FF0000"/>
                </a:solidFill>
              </a:rPr>
              <a:t>, </a:t>
            </a:r>
            <a:r>
              <a:rPr lang="pt-BR" dirty="0"/>
              <a:t>que deve conter </a:t>
            </a:r>
            <a:r>
              <a:rPr lang="pt-BR" b="1" dirty="0">
                <a:solidFill>
                  <a:srgbClr val="FF0000"/>
                </a:solidFill>
              </a:rPr>
              <a:t>no mínimo</a:t>
            </a:r>
            <a:r>
              <a:rPr lang="pt-BR" dirty="0"/>
              <a:t> os itens: </a:t>
            </a:r>
            <a:endParaRPr lang="pt-BR" kern="1200" dirty="0"/>
          </a:p>
        </p:txBody>
      </p:sp>
      <p:sp>
        <p:nvSpPr>
          <p:cNvPr id="6" name="Forma livre 21"/>
          <p:cNvSpPr/>
          <p:nvPr/>
        </p:nvSpPr>
        <p:spPr>
          <a:xfrm>
            <a:off x="1835964" y="1391385"/>
            <a:ext cx="10080000" cy="432048"/>
          </a:xfrm>
          <a:custGeom>
            <a:avLst/>
            <a:gdLst>
              <a:gd name="connsiteX0" fmla="*/ 0 w 6312025"/>
              <a:gd name="connsiteY0" fmla="*/ 51152 h 511516"/>
              <a:gd name="connsiteX1" fmla="*/ 14982 w 6312025"/>
              <a:gd name="connsiteY1" fmla="*/ 14982 h 511516"/>
              <a:gd name="connsiteX2" fmla="*/ 51152 w 6312025"/>
              <a:gd name="connsiteY2" fmla="*/ 0 h 511516"/>
              <a:gd name="connsiteX3" fmla="*/ 6260873 w 6312025"/>
              <a:gd name="connsiteY3" fmla="*/ 0 h 511516"/>
              <a:gd name="connsiteX4" fmla="*/ 6297043 w 6312025"/>
              <a:gd name="connsiteY4" fmla="*/ 14982 h 511516"/>
              <a:gd name="connsiteX5" fmla="*/ 6312025 w 6312025"/>
              <a:gd name="connsiteY5" fmla="*/ 51152 h 511516"/>
              <a:gd name="connsiteX6" fmla="*/ 6312025 w 6312025"/>
              <a:gd name="connsiteY6" fmla="*/ 460364 h 511516"/>
              <a:gd name="connsiteX7" fmla="*/ 6297043 w 6312025"/>
              <a:gd name="connsiteY7" fmla="*/ 496534 h 511516"/>
              <a:gd name="connsiteX8" fmla="*/ 6260873 w 6312025"/>
              <a:gd name="connsiteY8" fmla="*/ 511516 h 511516"/>
              <a:gd name="connsiteX9" fmla="*/ 51152 w 6312025"/>
              <a:gd name="connsiteY9" fmla="*/ 511516 h 511516"/>
              <a:gd name="connsiteX10" fmla="*/ 14982 w 6312025"/>
              <a:gd name="connsiteY10" fmla="*/ 496534 h 511516"/>
              <a:gd name="connsiteX11" fmla="*/ 0 w 6312025"/>
              <a:gd name="connsiteY11" fmla="*/ 460364 h 511516"/>
              <a:gd name="connsiteX12" fmla="*/ 0 w 6312025"/>
              <a:gd name="connsiteY12" fmla="*/ 51152 h 511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12025" h="511516">
                <a:moveTo>
                  <a:pt x="0" y="51152"/>
                </a:moveTo>
                <a:cubicBezTo>
                  <a:pt x="0" y="37586"/>
                  <a:pt x="5389" y="24575"/>
                  <a:pt x="14982" y="14982"/>
                </a:cubicBezTo>
                <a:cubicBezTo>
                  <a:pt x="24575" y="5389"/>
                  <a:pt x="37586" y="0"/>
                  <a:pt x="51152" y="0"/>
                </a:cubicBezTo>
                <a:lnTo>
                  <a:pt x="6260873" y="0"/>
                </a:lnTo>
                <a:cubicBezTo>
                  <a:pt x="6274439" y="0"/>
                  <a:pt x="6287450" y="5389"/>
                  <a:pt x="6297043" y="14982"/>
                </a:cubicBezTo>
                <a:cubicBezTo>
                  <a:pt x="6306636" y="24575"/>
                  <a:pt x="6312025" y="37586"/>
                  <a:pt x="6312025" y="51152"/>
                </a:cubicBezTo>
                <a:lnTo>
                  <a:pt x="6312025" y="460364"/>
                </a:lnTo>
                <a:cubicBezTo>
                  <a:pt x="6312025" y="473930"/>
                  <a:pt x="6306636" y="486941"/>
                  <a:pt x="6297043" y="496534"/>
                </a:cubicBezTo>
                <a:cubicBezTo>
                  <a:pt x="6287450" y="506127"/>
                  <a:pt x="6274439" y="511516"/>
                  <a:pt x="6260873" y="511516"/>
                </a:cubicBezTo>
                <a:lnTo>
                  <a:pt x="51152" y="511516"/>
                </a:lnTo>
                <a:cubicBezTo>
                  <a:pt x="37586" y="511516"/>
                  <a:pt x="24575" y="506127"/>
                  <a:pt x="14982" y="496534"/>
                </a:cubicBezTo>
                <a:cubicBezTo>
                  <a:pt x="5389" y="486941"/>
                  <a:pt x="0" y="473930"/>
                  <a:pt x="0" y="460364"/>
                </a:cubicBezTo>
                <a:lnTo>
                  <a:pt x="0" y="51152"/>
                </a:lnTo>
                <a:close/>
              </a:path>
            </a:pathLst>
          </a:cu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53082" tIns="40382" rIns="53082" bIns="40382" numCol="1" spcCol="1270" anchor="ctr" anchorCtr="0">
            <a:noAutofit/>
          </a:bodyPr>
          <a:lstStyle/>
          <a:p>
            <a:r>
              <a:rPr lang="pt-BR" b="1" dirty="0">
                <a:solidFill>
                  <a:srgbClr val="FF0000"/>
                </a:solidFill>
              </a:rPr>
              <a:t>Objetivo e o escopo </a:t>
            </a:r>
            <a:r>
              <a:rPr lang="pt-BR" dirty="0"/>
              <a:t>da função de conformidade;</a:t>
            </a:r>
            <a:endParaRPr lang="pt-BR" kern="1200" dirty="0"/>
          </a:p>
        </p:txBody>
      </p:sp>
      <p:sp>
        <p:nvSpPr>
          <p:cNvPr id="7" name="Forma livre 8"/>
          <p:cNvSpPr/>
          <p:nvPr/>
        </p:nvSpPr>
        <p:spPr>
          <a:xfrm>
            <a:off x="1835964" y="1956243"/>
            <a:ext cx="10080000" cy="576064"/>
          </a:xfrm>
          <a:custGeom>
            <a:avLst/>
            <a:gdLst>
              <a:gd name="connsiteX0" fmla="*/ 0 w 6312025"/>
              <a:gd name="connsiteY0" fmla="*/ 51152 h 511516"/>
              <a:gd name="connsiteX1" fmla="*/ 14982 w 6312025"/>
              <a:gd name="connsiteY1" fmla="*/ 14982 h 511516"/>
              <a:gd name="connsiteX2" fmla="*/ 51152 w 6312025"/>
              <a:gd name="connsiteY2" fmla="*/ 0 h 511516"/>
              <a:gd name="connsiteX3" fmla="*/ 6260873 w 6312025"/>
              <a:gd name="connsiteY3" fmla="*/ 0 h 511516"/>
              <a:gd name="connsiteX4" fmla="*/ 6297043 w 6312025"/>
              <a:gd name="connsiteY4" fmla="*/ 14982 h 511516"/>
              <a:gd name="connsiteX5" fmla="*/ 6312025 w 6312025"/>
              <a:gd name="connsiteY5" fmla="*/ 51152 h 511516"/>
              <a:gd name="connsiteX6" fmla="*/ 6312025 w 6312025"/>
              <a:gd name="connsiteY6" fmla="*/ 460364 h 511516"/>
              <a:gd name="connsiteX7" fmla="*/ 6297043 w 6312025"/>
              <a:gd name="connsiteY7" fmla="*/ 496534 h 511516"/>
              <a:gd name="connsiteX8" fmla="*/ 6260873 w 6312025"/>
              <a:gd name="connsiteY8" fmla="*/ 511516 h 511516"/>
              <a:gd name="connsiteX9" fmla="*/ 51152 w 6312025"/>
              <a:gd name="connsiteY9" fmla="*/ 511516 h 511516"/>
              <a:gd name="connsiteX10" fmla="*/ 14982 w 6312025"/>
              <a:gd name="connsiteY10" fmla="*/ 496534 h 511516"/>
              <a:gd name="connsiteX11" fmla="*/ 0 w 6312025"/>
              <a:gd name="connsiteY11" fmla="*/ 460364 h 511516"/>
              <a:gd name="connsiteX12" fmla="*/ 0 w 6312025"/>
              <a:gd name="connsiteY12" fmla="*/ 51152 h 511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12025" h="511516">
                <a:moveTo>
                  <a:pt x="0" y="51152"/>
                </a:moveTo>
                <a:cubicBezTo>
                  <a:pt x="0" y="37586"/>
                  <a:pt x="5389" y="24575"/>
                  <a:pt x="14982" y="14982"/>
                </a:cubicBezTo>
                <a:cubicBezTo>
                  <a:pt x="24575" y="5389"/>
                  <a:pt x="37586" y="0"/>
                  <a:pt x="51152" y="0"/>
                </a:cubicBezTo>
                <a:lnTo>
                  <a:pt x="6260873" y="0"/>
                </a:lnTo>
                <a:cubicBezTo>
                  <a:pt x="6274439" y="0"/>
                  <a:pt x="6287450" y="5389"/>
                  <a:pt x="6297043" y="14982"/>
                </a:cubicBezTo>
                <a:cubicBezTo>
                  <a:pt x="6306636" y="24575"/>
                  <a:pt x="6312025" y="37586"/>
                  <a:pt x="6312025" y="51152"/>
                </a:cubicBezTo>
                <a:lnTo>
                  <a:pt x="6312025" y="460364"/>
                </a:lnTo>
                <a:cubicBezTo>
                  <a:pt x="6312025" y="473930"/>
                  <a:pt x="6306636" y="486941"/>
                  <a:pt x="6297043" y="496534"/>
                </a:cubicBezTo>
                <a:cubicBezTo>
                  <a:pt x="6287450" y="506127"/>
                  <a:pt x="6274439" y="511516"/>
                  <a:pt x="6260873" y="511516"/>
                </a:cubicBezTo>
                <a:lnTo>
                  <a:pt x="51152" y="511516"/>
                </a:lnTo>
                <a:cubicBezTo>
                  <a:pt x="37586" y="511516"/>
                  <a:pt x="24575" y="506127"/>
                  <a:pt x="14982" y="496534"/>
                </a:cubicBezTo>
                <a:cubicBezTo>
                  <a:pt x="5389" y="486941"/>
                  <a:pt x="0" y="473930"/>
                  <a:pt x="0" y="460364"/>
                </a:cubicBezTo>
                <a:lnTo>
                  <a:pt x="0" y="51152"/>
                </a:lnTo>
                <a:close/>
              </a:path>
            </a:pathLst>
          </a:cu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53082" tIns="40382" rIns="53082" bIns="40382" numCol="1" spcCol="1270" anchor="ctr" anchorCtr="0">
            <a:noAutofit/>
          </a:bodyPr>
          <a:lstStyle/>
          <a:p>
            <a:r>
              <a:rPr lang="pt-BR" dirty="0"/>
              <a:t>A posição na </a:t>
            </a:r>
            <a:r>
              <a:rPr lang="pt-BR" b="1" dirty="0">
                <a:solidFill>
                  <a:srgbClr val="FF0000"/>
                </a:solidFill>
              </a:rPr>
              <a:t>estrutura organizacional </a:t>
            </a:r>
            <a:r>
              <a:rPr lang="pt-BR" dirty="0"/>
              <a:t>de unidade especifica para desenvolver as atividades relacionadas à função de conformidade;</a:t>
            </a:r>
            <a:endParaRPr lang="pt-BR" kern="1200" dirty="0"/>
          </a:p>
        </p:txBody>
      </p:sp>
      <p:sp>
        <p:nvSpPr>
          <p:cNvPr id="8" name="Forma livre 9"/>
          <p:cNvSpPr/>
          <p:nvPr/>
        </p:nvSpPr>
        <p:spPr>
          <a:xfrm>
            <a:off x="1835964" y="2665117"/>
            <a:ext cx="10080000" cy="648072"/>
          </a:xfrm>
          <a:custGeom>
            <a:avLst/>
            <a:gdLst>
              <a:gd name="connsiteX0" fmla="*/ 0 w 6312025"/>
              <a:gd name="connsiteY0" fmla="*/ 51152 h 511516"/>
              <a:gd name="connsiteX1" fmla="*/ 14982 w 6312025"/>
              <a:gd name="connsiteY1" fmla="*/ 14982 h 511516"/>
              <a:gd name="connsiteX2" fmla="*/ 51152 w 6312025"/>
              <a:gd name="connsiteY2" fmla="*/ 0 h 511516"/>
              <a:gd name="connsiteX3" fmla="*/ 6260873 w 6312025"/>
              <a:gd name="connsiteY3" fmla="*/ 0 h 511516"/>
              <a:gd name="connsiteX4" fmla="*/ 6297043 w 6312025"/>
              <a:gd name="connsiteY4" fmla="*/ 14982 h 511516"/>
              <a:gd name="connsiteX5" fmla="*/ 6312025 w 6312025"/>
              <a:gd name="connsiteY5" fmla="*/ 51152 h 511516"/>
              <a:gd name="connsiteX6" fmla="*/ 6312025 w 6312025"/>
              <a:gd name="connsiteY6" fmla="*/ 460364 h 511516"/>
              <a:gd name="connsiteX7" fmla="*/ 6297043 w 6312025"/>
              <a:gd name="connsiteY7" fmla="*/ 496534 h 511516"/>
              <a:gd name="connsiteX8" fmla="*/ 6260873 w 6312025"/>
              <a:gd name="connsiteY8" fmla="*/ 511516 h 511516"/>
              <a:gd name="connsiteX9" fmla="*/ 51152 w 6312025"/>
              <a:gd name="connsiteY9" fmla="*/ 511516 h 511516"/>
              <a:gd name="connsiteX10" fmla="*/ 14982 w 6312025"/>
              <a:gd name="connsiteY10" fmla="*/ 496534 h 511516"/>
              <a:gd name="connsiteX11" fmla="*/ 0 w 6312025"/>
              <a:gd name="connsiteY11" fmla="*/ 460364 h 511516"/>
              <a:gd name="connsiteX12" fmla="*/ 0 w 6312025"/>
              <a:gd name="connsiteY12" fmla="*/ 51152 h 511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12025" h="511516">
                <a:moveTo>
                  <a:pt x="0" y="51152"/>
                </a:moveTo>
                <a:cubicBezTo>
                  <a:pt x="0" y="37586"/>
                  <a:pt x="5389" y="24575"/>
                  <a:pt x="14982" y="14982"/>
                </a:cubicBezTo>
                <a:cubicBezTo>
                  <a:pt x="24575" y="5389"/>
                  <a:pt x="37586" y="0"/>
                  <a:pt x="51152" y="0"/>
                </a:cubicBezTo>
                <a:lnTo>
                  <a:pt x="6260873" y="0"/>
                </a:lnTo>
                <a:cubicBezTo>
                  <a:pt x="6274439" y="0"/>
                  <a:pt x="6287450" y="5389"/>
                  <a:pt x="6297043" y="14982"/>
                </a:cubicBezTo>
                <a:cubicBezTo>
                  <a:pt x="6306636" y="24575"/>
                  <a:pt x="6312025" y="37586"/>
                  <a:pt x="6312025" y="51152"/>
                </a:cubicBezTo>
                <a:lnTo>
                  <a:pt x="6312025" y="460364"/>
                </a:lnTo>
                <a:cubicBezTo>
                  <a:pt x="6312025" y="473930"/>
                  <a:pt x="6306636" y="486941"/>
                  <a:pt x="6297043" y="496534"/>
                </a:cubicBezTo>
                <a:cubicBezTo>
                  <a:pt x="6287450" y="506127"/>
                  <a:pt x="6274439" y="511516"/>
                  <a:pt x="6260873" y="511516"/>
                </a:cubicBezTo>
                <a:lnTo>
                  <a:pt x="51152" y="511516"/>
                </a:lnTo>
                <a:cubicBezTo>
                  <a:pt x="37586" y="511516"/>
                  <a:pt x="24575" y="506127"/>
                  <a:pt x="14982" y="496534"/>
                </a:cubicBezTo>
                <a:cubicBezTo>
                  <a:pt x="5389" y="486941"/>
                  <a:pt x="0" y="473930"/>
                  <a:pt x="0" y="460364"/>
                </a:cubicBezTo>
                <a:lnTo>
                  <a:pt x="0" y="51152"/>
                </a:lnTo>
                <a:close/>
              </a:path>
            </a:pathLst>
          </a:cu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53082" tIns="40382" rIns="53082" bIns="40382" numCol="1" spcCol="1270" anchor="ctr" anchorCtr="0">
            <a:noAutofit/>
          </a:bodyPr>
          <a:lstStyle/>
          <a:p>
            <a:r>
              <a:rPr lang="pt-BR" dirty="0"/>
              <a:t>Medidas necessárias</a:t>
            </a:r>
            <a:r>
              <a:rPr lang="pt-BR" dirty="0">
                <a:solidFill>
                  <a:schemeClr val="tx1"/>
                </a:solidFill>
              </a:rPr>
              <a:t> para </a:t>
            </a:r>
            <a:r>
              <a:rPr lang="pt-BR" b="1" dirty="0">
                <a:solidFill>
                  <a:srgbClr val="FF0000"/>
                </a:solidFill>
              </a:rPr>
              <a:t>garantir independência </a:t>
            </a:r>
            <a:r>
              <a:rPr lang="pt-BR" dirty="0"/>
              <a:t>e adequada </a:t>
            </a:r>
            <a:r>
              <a:rPr lang="pt-BR" b="1" dirty="0">
                <a:solidFill>
                  <a:srgbClr val="FF0000"/>
                </a:solidFill>
              </a:rPr>
              <a:t>autoridade</a:t>
            </a:r>
            <a:r>
              <a:rPr lang="pt-BR" dirty="0"/>
              <a:t> aos responsáveis por atividades relacionadas à função de conformidade;</a:t>
            </a:r>
            <a:endParaRPr lang="pt-BR" kern="1200" dirty="0"/>
          </a:p>
        </p:txBody>
      </p:sp>
      <p:sp>
        <p:nvSpPr>
          <p:cNvPr id="9" name="Forma livre 12"/>
          <p:cNvSpPr/>
          <p:nvPr/>
        </p:nvSpPr>
        <p:spPr>
          <a:xfrm>
            <a:off x="1835964" y="3445999"/>
            <a:ext cx="10080000" cy="648072"/>
          </a:xfrm>
          <a:custGeom>
            <a:avLst/>
            <a:gdLst>
              <a:gd name="connsiteX0" fmla="*/ 0 w 6312025"/>
              <a:gd name="connsiteY0" fmla="*/ 51152 h 511516"/>
              <a:gd name="connsiteX1" fmla="*/ 14982 w 6312025"/>
              <a:gd name="connsiteY1" fmla="*/ 14982 h 511516"/>
              <a:gd name="connsiteX2" fmla="*/ 51152 w 6312025"/>
              <a:gd name="connsiteY2" fmla="*/ 0 h 511516"/>
              <a:gd name="connsiteX3" fmla="*/ 6260873 w 6312025"/>
              <a:gd name="connsiteY3" fmla="*/ 0 h 511516"/>
              <a:gd name="connsiteX4" fmla="*/ 6297043 w 6312025"/>
              <a:gd name="connsiteY4" fmla="*/ 14982 h 511516"/>
              <a:gd name="connsiteX5" fmla="*/ 6312025 w 6312025"/>
              <a:gd name="connsiteY5" fmla="*/ 51152 h 511516"/>
              <a:gd name="connsiteX6" fmla="*/ 6312025 w 6312025"/>
              <a:gd name="connsiteY6" fmla="*/ 460364 h 511516"/>
              <a:gd name="connsiteX7" fmla="*/ 6297043 w 6312025"/>
              <a:gd name="connsiteY7" fmla="*/ 496534 h 511516"/>
              <a:gd name="connsiteX8" fmla="*/ 6260873 w 6312025"/>
              <a:gd name="connsiteY8" fmla="*/ 511516 h 511516"/>
              <a:gd name="connsiteX9" fmla="*/ 51152 w 6312025"/>
              <a:gd name="connsiteY9" fmla="*/ 511516 h 511516"/>
              <a:gd name="connsiteX10" fmla="*/ 14982 w 6312025"/>
              <a:gd name="connsiteY10" fmla="*/ 496534 h 511516"/>
              <a:gd name="connsiteX11" fmla="*/ 0 w 6312025"/>
              <a:gd name="connsiteY11" fmla="*/ 460364 h 511516"/>
              <a:gd name="connsiteX12" fmla="*/ 0 w 6312025"/>
              <a:gd name="connsiteY12" fmla="*/ 51152 h 511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12025" h="511516">
                <a:moveTo>
                  <a:pt x="0" y="51152"/>
                </a:moveTo>
                <a:cubicBezTo>
                  <a:pt x="0" y="37586"/>
                  <a:pt x="5389" y="24575"/>
                  <a:pt x="14982" y="14982"/>
                </a:cubicBezTo>
                <a:cubicBezTo>
                  <a:pt x="24575" y="5389"/>
                  <a:pt x="37586" y="0"/>
                  <a:pt x="51152" y="0"/>
                </a:cubicBezTo>
                <a:lnTo>
                  <a:pt x="6260873" y="0"/>
                </a:lnTo>
                <a:cubicBezTo>
                  <a:pt x="6274439" y="0"/>
                  <a:pt x="6287450" y="5389"/>
                  <a:pt x="6297043" y="14982"/>
                </a:cubicBezTo>
                <a:cubicBezTo>
                  <a:pt x="6306636" y="24575"/>
                  <a:pt x="6312025" y="37586"/>
                  <a:pt x="6312025" y="51152"/>
                </a:cubicBezTo>
                <a:lnTo>
                  <a:pt x="6312025" y="460364"/>
                </a:lnTo>
                <a:cubicBezTo>
                  <a:pt x="6312025" y="473930"/>
                  <a:pt x="6306636" y="486941"/>
                  <a:pt x="6297043" y="496534"/>
                </a:cubicBezTo>
                <a:cubicBezTo>
                  <a:pt x="6287450" y="506127"/>
                  <a:pt x="6274439" y="511516"/>
                  <a:pt x="6260873" y="511516"/>
                </a:cubicBezTo>
                <a:lnTo>
                  <a:pt x="51152" y="511516"/>
                </a:lnTo>
                <a:cubicBezTo>
                  <a:pt x="37586" y="511516"/>
                  <a:pt x="24575" y="506127"/>
                  <a:pt x="14982" y="496534"/>
                </a:cubicBezTo>
                <a:cubicBezTo>
                  <a:pt x="5389" y="486941"/>
                  <a:pt x="0" y="473930"/>
                  <a:pt x="0" y="460364"/>
                </a:cubicBezTo>
                <a:lnTo>
                  <a:pt x="0" y="51152"/>
                </a:lnTo>
                <a:close/>
              </a:path>
            </a:pathLst>
          </a:cu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53082" tIns="40382" rIns="53082" bIns="40382" numCol="1" spcCol="1270" anchor="ctr" anchorCtr="0">
            <a:noAutofit/>
          </a:bodyPr>
          <a:lstStyle/>
          <a:p>
            <a:r>
              <a:rPr lang="pt-BR" dirty="0"/>
              <a:t>A </a:t>
            </a:r>
            <a:r>
              <a:rPr lang="pt-BR" b="1" dirty="0">
                <a:solidFill>
                  <a:srgbClr val="FF0000"/>
                </a:solidFill>
              </a:rPr>
              <a:t>alocação de recursos </a:t>
            </a:r>
            <a:r>
              <a:rPr lang="pt-BR" dirty="0"/>
              <a:t>suficientes para o desempenho das atividades relacionadas à função de conformidade;</a:t>
            </a:r>
            <a:endParaRPr lang="pt-BR" kern="1200" dirty="0"/>
          </a:p>
        </p:txBody>
      </p:sp>
      <p:sp>
        <p:nvSpPr>
          <p:cNvPr id="10" name="Forma livre 13"/>
          <p:cNvSpPr/>
          <p:nvPr/>
        </p:nvSpPr>
        <p:spPr>
          <a:xfrm>
            <a:off x="1835964" y="4226881"/>
            <a:ext cx="10080000" cy="864096"/>
          </a:xfrm>
          <a:custGeom>
            <a:avLst/>
            <a:gdLst>
              <a:gd name="connsiteX0" fmla="*/ 0 w 6312025"/>
              <a:gd name="connsiteY0" fmla="*/ 51152 h 511516"/>
              <a:gd name="connsiteX1" fmla="*/ 14982 w 6312025"/>
              <a:gd name="connsiteY1" fmla="*/ 14982 h 511516"/>
              <a:gd name="connsiteX2" fmla="*/ 51152 w 6312025"/>
              <a:gd name="connsiteY2" fmla="*/ 0 h 511516"/>
              <a:gd name="connsiteX3" fmla="*/ 6260873 w 6312025"/>
              <a:gd name="connsiteY3" fmla="*/ 0 h 511516"/>
              <a:gd name="connsiteX4" fmla="*/ 6297043 w 6312025"/>
              <a:gd name="connsiteY4" fmla="*/ 14982 h 511516"/>
              <a:gd name="connsiteX5" fmla="*/ 6312025 w 6312025"/>
              <a:gd name="connsiteY5" fmla="*/ 51152 h 511516"/>
              <a:gd name="connsiteX6" fmla="*/ 6312025 w 6312025"/>
              <a:gd name="connsiteY6" fmla="*/ 460364 h 511516"/>
              <a:gd name="connsiteX7" fmla="*/ 6297043 w 6312025"/>
              <a:gd name="connsiteY7" fmla="*/ 496534 h 511516"/>
              <a:gd name="connsiteX8" fmla="*/ 6260873 w 6312025"/>
              <a:gd name="connsiteY8" fmla="*/ 511516 h 511516"/>
              <a:gd name="connsiteX9" fmla="*/ 51152 w 6312025"/>
              <a:gd name="connsiteY9" fmla="*/ 511516 h 511516"/>
              <a:gd name="connsiteX10" fmla="*/ 14982 w 6312025"/>
              <a:gd name="connsiteY10" fmla="*/ 496534 h 511516"/>
              <a:gd name="connsiteX11" fmla="*/ 0 w 6312025"/>
              <a:gd name="connsiteY11" fmla="*/ 460364 h 511516"/>
              <a:gd name="connsiteX12" fmla="*/ 0 w 6312025"/>
              <a:gd name="connsiteY12" fmla="*/ 51152 h 511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12025" h="511516">
                <a:moveTo>
                  <a:pt x="0" y="51152"/>
                </a:moveTo>
                <a:cubicBezTo>
                  <a:pt x="0" y="37586"/>
                  <a:pt x="5389" y="24575"/>
                  <a:pt x="14982" y="14982"/>
                </a:cubicBezTo>
                <a:cubicBezTo>
                  <a:pt x="24575" y="5389"/>
                  <a:pt x="37586" y="0"/>
                  <a:pt x="51152" y="0"/>
                </a:cubicBezTo>
                <a:lnTo>
                  <a:pt x="6260873" y="0"/>
                </a:lnTo>
                <a:cubicBezTo>
                  <a:pt x="6274439" y="0"/>
                  <a:pt x="6287450" y="5389"/>
                  <a:pt x="6297043" y="14982"/>
                </a:cubicBezTo>
                <a:cubicBezTo>
                  <a:pt x="6306636" y="24575"/>
                  <a:pt x="6312025" y="37586"/>
                  <a:pt x="6312025" y="51152"/>
                </a:cubicBezTo>
                <a:lnTo>
                  <a:pt x="6312025" y="460364"/>
                </a:lnTo>
                <a:cubicBezTo>
                  <a:pt x="6312025" y="473930"/>
                  <a:pt x="6306636" y="486941"/>
                  <a:pt x="6297043" y="496534"/>
                </a:cubicBezTo>
                <a:cubicBezTo>
                  <a:pt x="6287450" y="506127"/>
                  <a:pt x="6274439" y="511516"/>
                  <a:pt x="6260873" y="511516"/>
                </a:cubicBezTo>
                <a:lnTo>
                  <a:pt x="51152" y="511516"/>
                </a:lnTo>
                <a:cubicBezTo>
                  <a:pt x="37586" y="511516"/>
                  <a:pt x="24575" y="506127"/>
                  <a:pt x="14982" y="496534"/>
                </a:cubicBezTo>
                <a:cubicBezTo>
                  <a:pt x="5389" y="486941"/>
                  <a:pt x="0" y="473930"/>
                  <a:pt x="0" y="460364"/>
                </a:cubicBezTo>
                <a:lnTo>
                  <a:pt x="0" y="51152"/>
                </a:lnTo>
                <a:close/>
              </a:path>
            </a:pathLst>
          </a:cu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53082" tIns="40382" rIns="53082" bIns="40382" numCol="1" spcCol="1270" anchor="ctr" anchorCtr="0">
            <a:noAutofit/>
          </a:bodyPr>
          <a:lstStyle/>
          <a:p>
            <a:r>
              <a:rPr lang="pt-BR" dirty="0"/>
              <a:t>Os canais de </a:t>
            </a:r>
            <a:r>
              <a:rPr lang="pt-BR" b="1" dirty="0">
                <a:solidFill>
                  <a:srgbClr val="FF0000"/>
                </a:solidFill>
              </a:rPr>
              <a:t>comunicação com a diretoria </a:t>
            </a:r>
            <a:r>
              <a:rPr lang="pt-BR" dirty="0"/>
              <a:t>necessários para o relato dos resultados decorrentes das atividades relacionadas à função de conformidade, de possíveis irregularidades ou falhas identificadas; </a:t>
            </a:r>
            <a:endParaRPr lang="pt-BR" kern="1200" dirty="0"/>
          </a:p>
        </p:txBody>
      </p:sp>
      <p:sp>
        <p:nvSpPr>
          <p:cNvPr id="11" name="Forma livre 14"/>
          <p:cNvSpPr/>
          <p:nvPr/>
        </p:nvSpPr>
        <p:spPr>
          <a:xfrm>
            <a:off x="1835964" y="5223789"/>
            <a:ext cx="10080000" cy="864096"/>
          </a:xfrm>
          <a:custGeom>
            <a:avLst/>
            <a:gdLst>
              <a:gd name="connsiteX0" fmla="*/ 0 w 6312025"/>
              <a:gd name="connsiteY0" fmla="*/ 51152 h 511516"/>
              <a:gd name="connsiteX1" fmla="*/ 14982 w 6312025"/>
              <a:gd name="connsiteY1" fmla="*/ 14982 h 511516"/>
              <a:gd name="connsiteX2" fmla="*/ 51152 w 6312025"/>
              <a:gd name="connsiteY2" fmla="*/ 0 h 511516"/>
              <a:gd name="connsiteX3" fmla="*/ 6260873 w 6312025"/>
              <a:gd name="connsiteY3" fmla="*/ 0 h 511516"/>
              <a:gd name="connsiteX4" fmla="*/ 6297043 w 6312025"/>
              <a:gd name="connsiteY4" fmla="*/ 14982 h 511516"/>
              <a:gd name="connsiteX5" fmla="*/ 6312025 w 6312025"/>
              <a:gd name="connsiteY5" fmla="*/ 51152 h 511516"/>
              <a:gd name="connsiteX6" fmla="*/ 6312025 w 6312025"/>
              <a:gd name="connsiteY6" fmla="*/ 460364 h 511516"/>
              <a:gd name="connsiteX7" fmla="*/ 6297043 w 6312025"/>
              <a:gd name="connsiteY7" fmla="*/ 496534 h 511516"/>
              <a:gd name="connsiteX8" fmla="*/ 6260873 w 6312025"/>
              <a:gd name="connsiteY8" fmla="*/ 511516 h 511516"/>
              <a:gd name="connsiteX9" fmla="*/ 51152 w 6312025"/>
              <a:gd name="connsiteY9" fmla="*/ 511516 h 511516"/>
              <a:gd name="connsiteX10" fmla="*/ 14982 w 6312025"/>
              <a:gd name="connsiteY10" fmla="*/ 496534 h 511516"/>
              <a:gd name="connsiteX11" fmla="*/ 0 w 6312025"/>
              <a:gd name="connsiteY11" fmla="*/ 460364 h 511516"/>
              <a:gd name="connsiteX12" fmla="*/ 0 w 6312025"/>
              <a:gd name="connsiteY12" fmla="*/ 51152 h 511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12025" h="511516">
                <a:moveTo>
                  <a:pt x="0" y="51152"/>
                </a:moveTo>
                <a:cubicBezTo>
                  <a:pt x="0" y="37586"/>
                  <a:pt x="5389" y="24575"/>
                  <a:pt x="14982" y="14982"/>
                </a:cubicBezTo>
                <a:cubicBezTo>
                  <a:pt x="24575" y="5389"/>
                  <a:pt x="37586" y="0"/>
                  <a:pt x="51152" y="0"/>
                </a:cubicBezTo>
                <a:lnTo>
                  <a:pt x="6260873" y="0"/>
                </a:lnTo>
                <a:cubicBezTo>
                  <a:pt x="6274439" y="0"/>
                  <a:pt x="6287450" y="5389"/>
                  <a:pt x="6297043" y="14982"/>
                </a:cubicBezTo>
                <a:cubicBezTo>
                  <a:pt x="6306636" y="24575"/>
                  <a:pt x="6312025" y="37586"/>
                  <a:pt x="6312025" y="51152"/>
                </a:cubicBezTo>
                <a:lnTo>
                  <a:pt x="6312025" y="460364"/>
                </a:lnTo>
                <a:cubicBezTo>
                  <a:pt x="6312025" y="473930"/>
                  <a:pt x="6306636" y="486941"/>
                  <a:pt x="6297043" y="496534"/>
                </a:cubicBezTo>
                <a:cubicBezTo>
                  <a:pt x="6287450" y="506127"/>
                  <a:pt x="6274439" y="511516"/>
                  <a:pt x="6260873" y="511516"/>
                </a:cubicBezTo>
                <a:lnTo>
                  <a:pt x="51152" y="511516"/>
                </a:lnTo>
                <a:cubicBezTo>
                  <a:pt x="37586" y="511516"/>
                  <a:pt x="24575" y="506127"/>
                  <a:pt x="14982" y="496534"/>
                </a:cubicBezTo>
                <a:cubicBezTo>
                  <a:pt x="5389" y="486941"/>
                  <a:pt x="0" y="473930"/>
                  <a:pt x="0" y="460364"/>
                </a:cubicBezTo>
                <a:lnTo>
                  <a:pt x="0" y="51152"/>
                </a:lnTo>
                <a:close/>
              </a:path>
            </a:pathLst>
          </a:cu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53082" tIns="40382" rIns="53082" bIns="40382" numCol="1" spcCol="1270" anchor="ctr" anchorCtr="0">
            <a:noAutofit/>
          </a:bodyPr>
          <a:lstStyle/>
          <a:p>
            <a:r>
              <a:rPr lang="pt-BR" dirty="0"/>
              <a:t>Os procedimentos para a coordenação das atividades relativas à função de conformidade com funções </a:t>
            </a:r>
            <a:r>
              <a:rPr lang="pt-BR" b="1" dirty="0"/>
              <a:t>de </a:t>
            </a:r>
            <a:r>
              <a:rPr lang="pt-BR" b="1" dirty="0">
                <a:solidFill>
                  <a:srgbClr val="FF0000"/>
                </a:solidFill>
              </a:rPr>
              <a:t>gerenciamento de risco e com a auditoria interna</a:t>
            </a:r>
            <a:r>
              <a:rPr lang="pt-BR" b="1" dirty="0"/>
              <a:t>. </a:t>
            </a:r>
            <a:endParaRPr lang="pt-BR" b="1" kern="1200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0" y="6239053"/>
            <a:ext cx="12191999" cy="61200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b="1" dirty="0"/>
              <a:t>Compatível com natureza, porte, complexidade, estrutura e perfil para assegurar o gerenciamento de risco</a:t>
            </a:r>
          </a:p>
        </p:txBody>
      </p:sp>
    </p:spTree>
    <p:extLst>
      <p:ext uri="{BB962C8B-B14F-4D97-AF65-F5344CB8AC3E}">
        <p14:creationId xmlns:p14="http://schemas.microsoft.com/office/powerpoint/2010/main" val="1799968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0273" y="2707574"/>
            <a:ext cx="2660024" cy="2149299"/>
          </a:xfrm>
          <a:prstGeom prst="rect">
            <a:avLst/>
          </a:prstGeom>
        </p:spPr>
      </p:pic>
      <p:sp>
        <p:nvSpPr>
          <p:cNvPr id="7" name="Retângulo Arredondado 6"/>
          <p:cNvSpPr/>
          <p:nvPr/>
        </p:nvSpPr>
        <p:spPr>
          <a:xfrm>
            <a:off x="214564" y="1341161"/>
            <a:ext cx="11472422" cy="1031282"/>
          </a:xfrm>
          <a:prstGeom prst="roundRect">
            <a:avLst/>
          </a:prstGeom>
          <a:noFill/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ysClr val="windowText" lastClr="000000"/>
              </a:solidFill>
            </a:endParaRPr>
          </a:p>
        </p:txBody>
      </p:sp>
      <p:sp>
        <p:nvSpPr>
          <p:cNvPr id="13" name="Retângulo 12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/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Definição de Portes para as Administradoras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sp>
        <p:nvSpPr>
          <p:cNvPr id="18" name="CaixaDeTexto 17"/>
          <p:cNvSpPr txBox="1"/>
          <p:nvPr/>
        </p:nvSpPr>
        <p:spPr>
          <a:xfrm>
            <a:off x="214564" y="738007"/>
            <a:ext cx="11472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pPr algn="ctr"/>
            <a:r>
              <a:rPr lang="pt-BR" dirty="0"/>
              <a:t>Foram simulados cenários sobre informações publicas</a:t>
            </a:r>
          </a:p>
        </p:txBody>
      </p:sp>
      <p:sp>
        <p:nvSpPr>
          <p:cNvPr id="26" name="CaixaDeTexto 25"/>
          <p:cNvSpPr txBox="1"/>
          <p:nvPr/>
        </p:nvSpPr>
        <p:spPr>
          <a:xfrm>
            <a:off x="5587015" y="5247239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pPr algn="ctr"/>
            <a:r>
              <a:rPr lang="pt-BR" i="1" dirty="0" err="1">
                <a:solidFill>
                  <a:srgbClr val="FF0000"/>
                </a:solidFill>
              </a:rPr>
              <a:t>Outliers</a:t>
            </a:r>
            <a:endParaRPr lang="pt-BR" i="1" dirty="0">
              <a:solidFill>
                <a:srgbClr val="FF0000"/>
              </a:solidFill>
            </a:endParaRPr>
          </a:p>
        </p:txBody>
      </p:sp>
      <p:sp>
        <p:nvSpPr>
          <p:cNvPr id="27" name="CaixaDeTexto 26"/>
          <p:cNvSpPr txBox="1"/>
          <p:nvPr/>
        </p:nvSpPr>
        <p:spPr>
          <a:xfrm>
            <a:off x="-727605" y="5679885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pPr algn="ctr"/>
            <a:r>
              <a:rPr lang="pt-BR" dirty="0">
                <a:solidFill>
                  <a:srgbClr val="FF0000"/>
                </a:solidFill>
              </a:rPr>
              <a:t>Fatores Qualitativos</a:t>
            </a:r>
          </a:p>
        </p:txBody>
      </p:sp>
      <p:sp>
        <p:nvSpPr>
          <p:cNvPr id="28" name="CaixaDeTexto 27"/>
          <p:cNvSpPr txBox="1"/>
          <p:nvPr/>
        </p:nvSpPr>
        <p:spPr>
          <a:xfrm>
            <a:off x="1811901" y="5183097"/>
            <a:ext cx="612068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pPr algn="ctr"/>
            <a:r>
              <a:rPr lang="pt-BR" dirty="0">
                <a:solidFill>
                  <a:srgbClr val="FF0000"/>
                </a:solidFill>
              </a:rPr>
              <a:t>Conglomerados</a:t>
            </a:r>
          </a:p>
        </p:txBody>
      </p:sp>
      <p:sp>
        <p:nvSpPr>
          <p:cNvPr id="29" name="CaixaDeTexto 28"/>
          <p:cNvSpPr txBox="1"/>
          <p:nvPr/>
        </p:nvSpPr>
        <p:spPr>
          <a:xfrm>
            <a:off x="562348" y="1369959"/>
            <a:ext cx="44535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pPr algn="ctr"/>
            <a:r>
              <a:rPr lang="pt-BR" dirty="0">
                <a:solidFill>
                  <a:srgbClr val="0000FF"/>
                </a:solidFill>
              </a:rPr>
              <a:t>PL –Patrimônio Liquido</a:t>
            </a:r>
          </a:p>
        </p:txBody>
      </p:sp>
      <p:sp>
        <p:nvSpPr>
          <p:cNvPr id="30" name="CaixaDeTexto 29"/>
          <p:cNvSpPr txBox="1"/>
          <p:nvPr/>
        </p:nvSpPr>
        <p:spPr>
          <a:xfrm>
            <a:off x="2627022" y="1837265"/>
            <a:ext cx="45548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pPr algn="ctr"/>
            <a:r>
              <a:rPr lang="pt-BR" dirty="0">
                <a:solidFill>
                  <a:srgbClr val="0000FF"/>
                </a:solidFill>
              </a:rPr>
              <a:t>Quantidade de Cotas</a:t>
            </a:r>
          </a:p>
        </p:txBody>
      </p:sp>
      <p:sp>
        <p:nvSpPr>
          <p:cNvPr id="31" name="CaixaDeTexto 30"/>
          <p:cNvSpPr txBox="1"/>
          <p:nvPr/>
        </p:nvSpPr>
        <p:spPr>
          <a:xfrm>
            <a:off x="9254971" y="1816466"/>
            <a:ext cx="25488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pPr algn="ctr"/>
            <a:r>
              <a:rPr lang="pt-BR" dirty="0">
                <a:solidFill>
                  <a:srgbClr val="0000FF"/>
                </a:solidFill>
              </a:rPr>
              <a:t>PL x Cotas</a:t>
            </a:r>
          </a:p>
        </p:txBody>
      </p:sp>
      <p:sp>
        <p:nvSpPr>
          <p:cNvPr id="32" name="CaixaDeTexto 31"/>
          <p:cNvSpPr txBox="1"/>
          <p:nvPr/>
        </p:nvSpPr>
        <p:spPr>
          <a:xfrm>
            <a:off x="5325025" y="1339160"/>
            <a:ext cx="49857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pPr algn="ctr"/>
            <a:r>
              <a:rPr lang="pt-BR" dirty="0">
                <a:solidFill>
                  <a:srgbClr val="0000FF"/>
                </a:solidFill>
              </a:rPr>
              <a:t>Valor Médio do Bem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4082852" y="5690214"/>
            <a:ext cx="612068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pPr algn="ctr"/>
            <a:r>
              <a:rPr lang="pt-BR" dirty="0">
                <a:solidFill>
                  <a:srgbClr val="FF0000"/>
                </a:solidFill>
              </a:rPr>
              <a:t>Modelo de Gestão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828" y="3011822"/>
            <a:ext cx="2687488" cy="2015616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4693" y="2759512"/>
            <a:ext cx="2514600" cy="1819275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4783" y="2635448"/>
            <a:ext cx="3008955" cy="1309780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19293" y="3031244"/>
            <a:ext cx="1833291" cy="1215551"/>
          </a:xfrm>
          <a:prstGeom prst="rect">
            <a:avLst/>
          </a:prstGeom>
        </p:spPr>
      </p:pic>
      <p:sp>
        <p:nvSpPr>
          <p:cNvPr id="22" name="Retângulo Arredondado 21"/>
          <p:cNvSpPr/>
          <p:nvPr/>
        </p:nvSpPr>
        <p:spPr>
          <a:xfrm>
            <a:off x="235273" y="2605995"/>
            <a:ext cx="11472422" cy="2333579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ysClr val="windowText" lastClr="000000"/>
              </a:solidFill>
            </a:endParaRPr>
          </a:p>
        </p:txBody>
      </p:sp>
      <p:sp>
        <p:nvSpPr>
          <p:cNvPr id="24" name="Retângulo Arredondado 23"/>
          <p:cNvSpPr/>
          <p:nvPr/>
        </p:nvSpPr>
        <p:spPr>
          <a:xfrm>
            <a:off x="235273" y="5221736"/>
            <a:ext cx="11472422" cy="124414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ysClr val="windowText" lastClr="000000"/>
              </a:solidFill>
            </a:endParaRPr>
          </a:p>
        </p:txBody>
      </p:sp>
      <p:sp>
        <p:nvSpPr>
          <p:cNvPr id="23" name="CaixaDeTexto 22"/>
          <p:cNvSpPr txBox="1"/>
          <p:nvPr/>
        </p:nvSpPr>
        <p:spPr>
          <a:xfrm>
            <a:off x="450296" y="2419770"/>
            <a:ext cx="1898020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r>
              <a:rPr lang="pt-BR" dirty="0"/>
              <a:t>Estatística</a:t>
            </a:r>
          </a:p>
        </p:txBody>
      </p:sp>
      <p:sp>
        <p:nvSpPr>
          <p:cNvPr id="25" name="CaixaDeTexto 24"/>
          <p:cNvSpPr txBox="1"/>
          <p:nvPr/>
        </p:nvSpPr>
        <p:spPr>
          <a:xfrm>
            <a:off x="562348" y="4972176"/>
            <a:ext cx="1882247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r>
              <a:rPr lang="pt-BR" dirty="0"/>
              <a:t>Cuidados!</a:t>
            </a:r>
          </a:p>
        </p:txBody>
      </p:sp>
    </p:spTree>
    <p:extLst>
      <p:ext uri="{BB962C8B-B14F-4D97-AF65-F5344CB8AC3E}">
        <p14:creationId xmlns:p14="http://schemas.microsoft.com/office/powerpoint/2010/main" val="233592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8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16" grpId="0"/>
      <p:bldP spid="22" grpId="0" animBg="1"/>
      <p:bldP spid="24" grpId="0" animBg="1"/>
      <p:bldP spid="23" grpId="0" animBg="1"/>
      <p:bldP spid="2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 defTabSz="165884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pt-BR" sz="2400" b="1" dirty="0">
                <a:solidFill>
                  <a:schemeClr val="bg1"/>
                </a:solidFill>
              </a:rPr>
              <a:t>Classificação das Administradoras de Consórcio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graphicFrame>
        <p:nvGraphicFramePr>
          <p:cNvPr id="67" name="Tabela 6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5250885"/>
              </p:ext>
            </p:extLst>
          </p:nvPr>
        </p:nvGraphicFramePr>
        <p:xfrm>
          <a:off x="715327" y="1915091"/>
          <a:ext cx="5476652" cy="3636000"/>
        </p:xfrm>
        <a:graphic>
          <a:graphicData uri="http://schemas.openxmlformats.org/drawingml/2006/table">
            <a:tbl>
              <a:tblPr/>
              <a:tblGrid>
                <a:gridCol w="1859357">
                  <a:extLst>
                    <a:ext uri="{9D8B030D-6E8A-4147-A177-3AD203B41FA5}">
                      <a16:colId xmlns:a16="http://schemas.microsoft.com/office/drawing/2014/main" val="1218993600"/>
                    </a:ext>
                  </a:extLst>
                </a:gridCol>
                <a:gridCol w="3617295">
                  <a:extLst>
                    <a:ext uri="{9D8B030D-6E8A-4147-A177-3AD203B41FA5}">
                      <a16:colId xmlns:a16="http://schemas.microsoft.com/office/drawing/2014/main" val="1230512434"/>
                    </a:ext>
                  </a:extLst>
                </a:gridCol>
              </a:tblGrid>
              <a:tr h="7272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Classificação por PL – Patrimônio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6744195"/>
                  </a:ext>
                </a:extLst>
              </a:tr>
              <a:tr h="72720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Empresas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PL – Patrimônio Liquido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973715"/>
                  </a:ext>
                </a:extLst>
              </a:tr>
              <a:tr h="72720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PORTE 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&gt; 200.000.000,00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9852360"/>
                  </a:ext>
                </a:extLst>
              </a:tr>
              <a:tr h="72720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PORTE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= 200.000.000,00 </a:t>
                      </a:r>
                    </a:p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&gt; 50.000.000,00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9244666"/>
                  </a:ext>
                </a:extLst>
              </a:tr>
              <a:tr h="72720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PORTE 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≤ 50.000.000,00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539380"/>
                  </a:ext>
                </a:extLst>
              </a:tr>
            </a:tbl>
          </a:graphicData>
        </a:graphic>
      </p:graphicFrame>
      <p:graphicFrame>
        <p:nvGraphicFramePr>
          <p:cNvPr id="68" name="Gráfico 6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0299437"/>
              </p:ext>
            </p:extLst>
          </p:nvPr>
        </p:nvGraphicFramePr>
        <p:xfrm>
          <a:off x="6528048" y="1700808"/>
          <a:ext cx="5476652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CaixaDeTexto 1"/>
          <p:cNvSpPr txBox="1"/>
          <p:nvPr/>
        </p:nvSpPr>
        <p:spPr>
          <a:xfrm>
            <a:off x="7231097" y="1907451"/>
            <a:ext cx="42979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err="1">
                <a:solidFill>
                  <a:sysClr val="windowText" lastClr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Quantidade</a:t>
            </a:r>
            <a:r>
              <a:rPr lang="en-US" b="1" dirty="0">
                <a:solidFill>
                  <a:sysClr val="windowText" lastClr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lang="en-US" b="1" dirty="0" err="1">
                <a:solidFill>
                  <a:sysClr val="windowText" lastClr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Administradoras</a:t>
            </a:r>
            <a:endParaRPr lang="en-US" b="1" dirty="0">
              <a:solidFill>
                <a:sysClr val="windowText" lastClr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b="1" dirty="0">
                <a:solidFill>
                  <a:sysClr val="windowText" lastClr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1" dirty="0" err="1">
                <a:solidFill>
                  <a:sysClr val="windowText" lastClr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por</a:t>
            </a:r>
            <a:r>
              <a:rPr lang="en-US" b="1" dirty="0">
                <a:solidFill>
                  <a:sysClr val="windowText" lastClr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Porte</a:t>
            </a:r>
          </a:p>
          <a:p>
            <a:pPr algn="ctr"/>
            <a:endParaRPr lang="pt-BR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116891" y="730151"/>
            <a:ext cx="66735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pPr algn="ctr"/>
            <a:r>
              <a:rPr lang="pt-BR" dirty="0"/>
              <a:t>Convertemos para um range de severidade sobre o PL</a:t>
            </a:r>
          </a:p>
        </p:txBody>
      </p:sp>
      <p:sp>
        <p:nvSpPr>
          <p:cNvPr id="9" name="CaixaDeTexto 1"/>
          <p:cNvSpPr txBox="1"/>
          <p:nvPr/>
        </p:nvSpPr>
        <p:spPr>
          <a:xfrm>
            <a:off x="10833288" y="4686716"/>
            <a:ext cx="914400" cy="648000"/>
          </a:xfrm>
          <a:prstGeom prst="rect">
            <a:avLst/>
          </a:prstGeom>
          <a:solidFill>
            <a:schemeClr val="bg1"/>
          </a:solidFill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pt-BR" sz="3200" dirty="0"/>
              <a:t>1</a:t>
            </a:r>
            <a:endParaRPr lang="pt-BR" sz="1100" dirty="0"/>
          </a:p>
        </p:txBody>
      </p:sp>
    </p:spTree>
    <p:extLst>
      <p:ext uri="{BB962C8B-B14F-4D97-AF65-F5344CB8AC3E}">
        <p14:creationId xmlns:p14="http://schemas.microsoft.com/office/powerpoint/2010/main" val="271539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8" grpId="0">
        <p:bldAsOne/>
      </p:bldGraphic>
      <p:bldP spid="2" grpId="0"/>
      <p:bldP spid="8" grpId="0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 defTabSz="165884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pt-BR" sz="2400" b="1" dirty="0">
                <a:solidFill>
                  <a:schemeClr val="bg1"/>
                </a:solidFill>
              </a:rPr>
              <a:t>Classificação das Administradoras de Consórcio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graphicFrame>
        <p:nvGraphicFramePr>
          <p:cNvPr id="66" name="Tabela 65"/>
          <p:cNvGraphicFramePr>
            <a:graphicFrameLocks noGrp="1"/>
          </p:cNvGraphicFramePr>
          <p:nvPr>
            <p:extLst/>
          </p:nvPr>
        </p:nvGraphicFramePr>
        <p:xfrm>
          <a:off x="193252" y="644977"/>
          <a:ext cx="5793531" cy="6407438"/>
        </p:xfrm>
        <a:graphic>
          <a:graphicData uri="http://schemas.openxmlformats.org/drawingml/2006/table">
            <a:tbl>
              <a:tblPr/>
              <a:tblGrid>
                <a:gridCol w="423594">
                  <a:extLst>
                    <a:ext uri="{9D8B030D-6E8A-4147-A177-3AD203B41FA5}">
                      <a16:colId xmlns:a16="http://schemas.microsoft.com/office/drawing/2014/main" val="4068084805"/>
                    </a:ext>
                  </a:extLst>
                </a:gridCol>
                <a:gridCol w="2490476">
                  <a:extLst>
                    <a:ext uri="{9D8B030D-6E8A-4147-A177-3AD203B41FA5}">
                      <a16:colId xmlns:a16="http://schemas.microsoft.com/office/drawing/2014/main" val="1356328557"/>
                    </a:ext>
                  </a:extLst>
                </a:gridCol>
                <a:gridCol w="681978">
                  <a:extLst>
                    <a:ext uri="{9D8B030D-6E8A-4147-A177-3AD203B41FA5}">
                      <a16:colId xmlns:a16="http://schemas.microsoft.com/office/drawing/2014/main" val="3238364273"/>
                    </a:ext>
                  </a:extLst>
                </a:gridCol>
                <a:gridCol w="757322">
                  <a:extLst>
                    <a:ext uri="{9D8B030D-6E8A-4147-A177-3AD203B41FA5}">
                      <a16:colId xmlns:a16="http://schemas.microsoft.com/office/drawing/2014/main" val="688669442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3780026123"/>
                    </a:ext>
                  </a:extLst>
                </a:gridCol>
                <a:gridCol w="720081">
                  <a:extLst>
                    <a:ext uri="{9D8B030D-6E8A-4147-A177-3AD203B41FA5}">
                      <a16:colId xmlns:a16="http://schemas.microsoft.com/office/drawing/2014/main" val="3967043099"/>
                    </a:ext>
                  </a:extLst>
                </a:gridCol>
              </a:tblGrid>
              <a:tr h="265130">
                <a:tc>
                  <a:txBody>
                    <a:bodyPr/>
                    <a:lstStyle/>
                    <a:p>
                      <a:pPr algn="l" fontAlgn="b"/>
                      <a:endParaRPr lang="pt-BR" sz="5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648" marR="4648" marT="46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EMPRESA</a:t>
                      </a:r>
                    </a:p>
                  </a:txBody>
                  <a:tcPr marL="4648" marR="4648" marT="46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PL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QT DE COTAS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PL / COTAS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VALOR MÉD BEM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4899690"/>
                  </a:ext>
                </a:extLst>
              </a:tr>
              <a:tr h="265130">
                <a:tc rowSpan="10">
                  <a:txBody>
                    <a:bodyPr/>
                    <a:lstStyle/>
                    <a:p>
                      <a:pPr algn="ctr" fontAlgn="ctr"/>
                      <a:r>
                        <a:rPr lang="pt-BR" sz="500" b="0" i="0" u="none" strike="noStrike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PORTE 3</a:t>
                      </a:r>
                    </a:p>
                  </a:txBody>
                  <a:tcPr marL="4648" marR="4648" marT="4648" marB="0" vert="vert27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BRADESCO ADM. CONS. LTDA</a:t>
                      </a:r>
                    </a:p>
                  </a:txBody>
                  <a:tcPr marL="4648" marR="4648" marT="46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240048"/>
                  </a:ext>
                </a:extLst>
              </a:tr>
              <a:tr h="26513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ITAÚ ADM DE CONSÓRCIOS LTDA</a:t>
                      </a:r>
                    </a:p>
                  </a:txBody>
                  <a:tcPr marL="4648" marR="4648" marT="46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749112"/>
                  </a:ext>
                </a:extLst>
              </a:tr>
              <a:tr h="26513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ADM CONS NAC HONDA LTDA</a:t>
                      </a:r>
                    </a:p>
                  </a:txBody>
                  <a:tcPr marL="4648" marR="4648" marT="46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789588"/>
                  </a:ext>
                </a:extLst>
              </a:tr>
              <a:tr h="26513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RODOBENS ADM CONSORCIOS LTDA</a:t>
                      </a:r>
                    </a:p>
                  </a:txBody>
                  <a:tcPr marL="4648" marR="4648" marT="46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6092574"/>
                  </a:ext>
                </a:extLst>
              </a:tr>
              <a:tr h="26513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VOLKSWAGEN ADM. CONS. LTDA</a:t>
                      </a:r>
                    </a:p>
                  </a:txBody>
                  <a:tcPr marL="4648" marR="4648" marT="46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4345208"/>
                  </a:ext>
                </a:extLst>
              </a:tr>
              <a:tr h="26513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GMAC ADM CONS  LTDA</a:t>
                      </a:r>
                    </a:p>
                  </a:txBody>
                  <a:tcPr marL="4648" marR="4648" marT="46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9748253"/>
                  </a:ext>
                </a:extLst>
              </a:tr>
              <a:tr h="26513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ITAÚ UNIBANCO VEÍCULOS ADM CONS LTD</a:t>
                      </a:r>
                    </a:p>
                  </a:txBody>
                  <a:tcPr marL="4648" marR="4648" marT="46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616201"/>
                  </a:ext>
                </a:extLst>
              </a:tr>
              <a:tr h="26513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BANRISUL S.A. - ADM CONS</a:t>
                      </a:r>
                    </a:p>
                  </a:txBody>
                  <a:tcPr marL="4648" marR="4648" marT="46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9032392"/>
                  </a:ext>
                </a:extLst>
              </a:tr>
              <a:tr h="26513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SANTANDER BRASIL ADM CONS LTDA</a:t>
                      </a:r>
                    </a:p>
                  </a:txBody>
                  <a:tcPr marL="4648" marR="4648" marT="46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3725899"/>
                  </a:ext>
                </a:extLst>
              </a:tr>
              <a:tr h="26513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BB CONSÓRCIOS</a:t>
                      </a:r>
                    </a:p>
                  </a:txBody>
                  <a:tcPr marL="4648" marR="4648" marT="46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0517802"/>
                  </a:ext>
                </a:extLst>
              </a:tr>
              <a:tr h="265130">
                <a:tc rowSpan="12">
                  <a:txBody>
                    <a:bodyPr/>
                    <a:lstStyle/>
                    <a:p>
                      <a:pPr algn="ctr" fontAlgn="ctr"/>
                      <a:r>
                        <a:rPr lang="pt-BR" sz="500" b="0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PORTE 2</a:t>
                      </a:r>
                    </a:p>
                  </a:txBody>
                  <a:tcPr marL="4648" marR="4648" marT="4648" marB="0" vert="vert27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CAIXA CONSÓRCIOS</a:t>
                      </a:r>
                    </a:p>
                  </a:txBody>
                  <a:tcPr marL="4648" marR="4648" marT="46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3543918"/>
                  </a:ext>
                </a:extLst>
              </a:tr>
              <a:tr h="26513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BRQUALY ADM CONS LTDA.</a:t>
                      </a:r>
                    </a:p>
                  </a:txBody>
                  <a:tcPr marL="4648" marR="4648" marT="46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217948"/>
                  </a:ext>
                </a:extLst>
              </a:tr>
              <a:tr h="26513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PORTOBENS ADM CONS LTDA</a:t>
                      </a:r>
                    </a:p>
                  </a:txBody>
                  <a:tcPr marL="4648" marR="4648" marT="46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9974189"/>
                  </a:ext>
                </a:extLst>
              </a:tr>
              <a:tr h="26513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BR CONSÓRCIOS ADM. CONS. LTDA.</a:t>
                      </a:r>
                    </a:p>
                  </a:txBody>
                  <a:tcPr marL="4648" marR="4648" marT="46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5265422"/>
                  </a:ext>
                </a:extLst>
              </a:tr>
              <a:tr h="26513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PORTO SEGURO ADM. CONS. LTDA</a:t>
                      </a:r>
                    </a:p>
                  </a:txBody>
                  <a:tcPr marL="4648" marR="4648" marT="46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2654938"/>
                  </a:ext>
                </a:extLst>
              </a:tr>
              <a:tr h="26513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DISAL  ADM CONS LTDA</a:t>
                      </a:r>
                    </a:p>
                  </a:txBody>
                  <a:tcPr marL="4648" marR="4648" marT="46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1093085"/>
                  </a:ext>
                </a:extLst>
              </a:tr>
              <a:tr h="26513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ADM CONS SICREDI LTDA</a:t>
                      </a:r>
                    </a:p>
                  </a:txBody>
                  <a:tcPr marL="4648" marR="4648" marT="46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0260381"/>
                  </a:ext>
                </a:extLst>
              </a:tr>
              <a:tr h="26513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RANDON ADM CONS LTDA</a:t>
                      </a:r>
                    </a:p>
                  </a:txBody>
                  <a:tcPr marL="4648" marR="4648" marT="46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0146940"/>
                  </a:ext>
                </a:extLst>
              </a:tr>
              <a:tr h="26513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CNF CONS NAC LTDA</a:t>
                      </a:r>
                    </a:p>
                  </a:txBody>
                  <a:tcPr marL="4648" marR="4648" marT="46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4397422"/>
                  </a:ext>
                </a:extLst>
              </a:tr>
              <a:tr h="26513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HS ADM CONS LTDA</a:t>
                      </a:r>
                    </a:p>
                  </a:txBody>
                  <a:tcPr marL="4648" marR="4648" marT="46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0009949"/>
                  </a:ext>
                </a:extLst>
              </a:tr>
              <a:tr h="26513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YAMAHA ADM CONS LTDA</a:t>
                      </a:r>
                    </a:p>
                  </a:txBody>
                  <a:tcPr marL="4648" marR="4648" marT="46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2870048"/>
                  </a:ext>
                </a:extLst>
              </a:tr>
              <a:tr h="26513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ADM CONS BECKER LTDA</a:t>
                      </a:r>
                    </a:p>
                  </a:txBody>
                  <a:tcPr marL="4648" marR="4648" marT="46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05615"/>
                  </a:ext>
                </a:extLst>
              </a:tr>
              <a:tr h="265130">
                <a:tc>
                  <a:txBody>
                    <a:bodyPr/>
                    <a:lstStyle/>
                    <a:p>
                      <a:pPr algn="l" fontAlgn="b"/>
                      <a:endParaRPr lang="pt-BR" sz="5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648" marR="4648" marT="46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OUTRAS</a:t>
                      </a:r>
                    </a:p>
                  </a:txBody>
                  <a:tcPr marL="4648" marR="4648" marT="46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</a:t>
                      </a:r>
                      <a:r>
                        <a:rPr lang="pt-B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•</a:t>
                      </a:r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| </a:t>
                      </a:r>
                      <a:r>
                        <a:rPr lang="pt-BR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3</a:t>
                      </a:r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pt-BR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•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 </a:t>
                      </a:r>
                      <a:r>
                        <a:rPr lang="pt-B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•</a:t>
                      </a:r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| </a:t>
                      </a:r>
                      <a:r>
                        <a:rPr lang="pt-BR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9</a:t>
                      </a:r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pt-BR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 •</a:t>
                      </a:r>
                      <a:r>
                        <a:rPr lang="pt-BR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| 9 •</a:t>
                      </a:r>
                    </a:p>
                  </a:txBody>
                  <a:tcPr marL="4648" marR="4648" marT="46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2644592"/>
                  </a:ext>
                </a:extLst>
              </a:tr>
            </a:tbl>
          </a:graphicData>
        </a:graphic>
      </p:graphicFrame>
      <p:graphicFrame>
        <p:nvGraphicFramePr>
          <p:cNvPr id="67" name="Tabela 66"/>
          <p:cNvGraphicFramePr>
            <a:graphicFrameLocks noGrp="1"/>
          </p:cNvGraphicFramePr>
          <p:nvPr>
            <p:extLst/>
          </p:nvPr>
        </p:nvGraphicFramePr>
        <p:xfrm>
          <a:off x="6600056" y="620493"/>
          <a:ext cx="5476652" cy="3095625"/>
        </p:xfrm>
        <a:graphic>
          <a:graphicData uri="http://schemas.openxmlformats.org/drawingml/2006/table">
            <a:tbl>
              <a:tblPr/>
              <a:tblGrid>
                <a:gridCol w="1859357">
                  <a:extLst>
                    <a:ext uri="{9D8B030D-6E8A-4147-A177-3AD203B41FA5}">
                      <a16:colId xmlns:a16="http://schemas.microsoft.com/office/drawing/2014/main" val="1218993600"/>
                    </a:ext>
                  </a:extLst>
                </a:gridCol>
                <a:gridCol w="3617295">
                  <a:extLst>
                    <a:ext uri="{9D8B030D-6E8A-4147-A177-3AD203B41FA5}">
                      <a16:colId xmlns:a16="http://schemas.microsoft.com/office/drawing/2014/main" val="1230512434"/>
                    </a:ext>
                  </a:extLst>
                </a:gridCol>
              </a:tblGrid>
              <a:tr h="61912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Classificação por PL – Patrimônio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6744195"/>
                  </a:ext>
                </a:extLst>
              </a:tr>
              <a:tr h="61912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Empresas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PL – Patrimônio Liquido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973715"/>
                  </a:ext>
                </a:extLst>
              </a:tr>
              <a:tr h="61912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PORTE 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&gt; 200.000.000,00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9852360"/>
                  </a:ext>
                </a:extLst>
              </a:tr>
              <a:tr h="61912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PORTE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= 200.000.000,00 </a:t>
                      </a:r>
                    </a:p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&gt; 50.000.000,00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9244666"/>
                  </a:ext>
                </a:extLst>
              </a:tr>
              <a:tr h="61912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PORTE 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≤ 50.000.000,00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539380"/>
                  </a:ext>
                </a:extLst>
              </a:tr>
            </a:tbl>
          </a:graphicData>
        </a:graphic>
      </p:graphicFrame>
      <p:graphicFrame>
        <p:nvGraphicFramePr>
          <p:cNvPr id="68" name="Gráfico 67"/>
          <p:cNvGraphicFramePr>
            <a:graphicFrameLocks/>
          </p:cNvGraphicFramePr>
          <p:nvPr>
            <p:extLst/>
          </p:nvPr>
        </p:nvGraphicFramePr>
        <p:xfrm>
          <a:off x="6632768" y="3645024"/>
          <a:ext cx="5476652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CaixaDeTexto 1"/>
          <p:cNvSpPr txBox="1"/>
          <p:nvPr/>
        </p:nvSpPr>
        <p:spPr>
          <a:xfrm>
            <a:off x="6540981" y="3861048"/>
            <a:ext cx="55948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solidFill>
                  <a:sysClr val="windowText" lastClr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Quantidade</a:t>
            </a:r>
            <a:r>
              <a:rPr lang="en-US" b="1" dirty="0">
                <a:solidFill>
                  <a:sysClr val="windowText" lastClr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lang="en-US" b="1" dirty="0" err="1">
                <a:solidFill>
                  <a:sysClr val="windowText" lastClr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Administradoras</a:t>
            </a:r>
            <a:r>
              <a:rPr lang="en-US" b="1" dirty="0">
                <a:solidFill>
                  <a:sysClr val="windowText" lastClr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1" dirty="0" err="1">
                <a:solidFill>
                  <a:sysClr val="windowText" lastClr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por</a:t>
            </a:r>
            <a:r>
              <a:rPr lang="en-US" b="1" dirty="0">
                <a:solidFill>
                  <a:sysClr val="windowText" lastClr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Porte</a:t>
            </a:r>
          </a:p>
          <a:p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462025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/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Escopo por Porte das Administradoras de Consórcio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sp>
        <p:nvSpPr>
          <p:cNvPr id="6" name="Forma livre 11"/>
          <p:cNvSpPr/>
          <p:nvPr/>
        </p:nvSpPr>
        <p:spPr>
          <a:xfrm>
            <a:off x="3143672" y="2220104"/>
            <a:ext cx="8855660" cy="367568"/>
          </a:xfrm>
          <a:custGeom>
            <a:avLst/>
            <a:gdLst>
              <a:gd name="connsiteX0" fmla="*/ 0 w 8776396"/>
              <a:gd name="connsiteY0" fmla="*/ 81046 h 810456"/>
              <a:gd name="connsiteX1" fmla="*/ 23738 w 8776396"/>
              <a:gd name="connsiteY1" fmla="*/ 23738 h 810456"/>
              <a:gd name="connsiteX2" fmla="*/ 81046 w 8776396"/>
              <a:gd name="connsiteY2" fmla="*/ 0 h 810456"/>
              <a:gd name="connsiteX3" fmla="*/ 8695350 w 8776396"/>
              <a:gd name="connsiteY3" fmla="*/ 0 h 810456"/>
              <a:gd name="connsiteX4" fmla="*/ 8752658 w 8776396"/>
              <a:gd name="connsiteY4" fmla="*/ 23738 h 810456"/>
              <a:gd name="connsiteX5" fmla="*/ 8776396 w 8776396"/>
              <a:gd name="connsiteY5" fmla="*/ 81046 h 810456"/>
              <a:gd name="connsiteX6" fmla="*/ 8776396 w 8776396"/>
              <a:gd name="connsiteY6" fmla="*/ 729410 h 810456"/>
              <a:gd name="connsiteX7" fmla="*/ 8752658 w 8776396"/>
              <a:gd name="connsiteY7" fmla="*/ 786718 h 810456"/>
              <a:gd name="connsiteX8" fmla="*/ 8695350 w 8776396"/>
              <a:gd name="connsiteY8" fmla="*/ 810456 h 810456"/>
              <a:gd name="connsiteX9" fmla="*/ 81046 w 8776396"/>
              <a:gd name="connsiteY9" fmla="*/ 810456 h 810456"/>
              <a:gd name="connsiteX10" fmla="*/ 23738 w 8776396"/>
              <a:gd name="connsiteY10" fmla="*/ 786718 h 810456"/>
              <a:gd name="connsiteX11" fmla="*/ 0 w 8776396"/>
              <a:gd name="connsiteY11" fmla="*/ 729410 h 810456"/>
              <a:gd name="connsiteX12" fmla="*/ 0 w 8776396"/>
              <a:gd name="connsiteY12" fmla="*/ 81046 h 810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776396" h="810456">
                <a:moveTo>
                  <a:pt x="0" y="81046"/>
                </a:moveTo>
                <a:cubicBezTo>
                  <a:pt x="0" y="59551"/>
                  <a:pt x="8539" y="38937"/>
                  <a:pt x="23738" y="23738"/>
                </a:cubicBezTo>
                <a:cubicBezTo>
                  <a:pt x="38937" y="8539"/>
                  <a:pt x="59551" y="0"/>
                  <a:pt x="81046" y="0"/>
                </a:cubicBezTo>
                <a:lnTo>
                  <a:pt x="8695350" y="0"/>
                </a:lnTo>
                <a:cubicBezTo>
                  <a:pt x="8716845" y="0"/>
                  <a:pt x="8737459" y="8539"/>
                  <a:pt x="8752658" y="23738"/>
                </a:cubicBezTo>
                <a:cubicBezTo>
                  <a:pt x="8767857" y="38937"/>
                  <a:pt x="8776396" y="59551"/>
                  <a:pt x="8776396" y="81046"/>
                </a:cubicBezTo>
                <a:lnTo>
                  <a:pt x="8776396" y="729410"/>
                </a:lnTo>
                <a:cubicBezTo>
                  <a:pt x="8776396" y="750905"/>
                  <a:pt x="8767857" y="771519"/>
                  <a:pt x="8752658" y="786718"/>
                </a:cubicBezTo>
                <a:cubicBezTo>
                  <a:pt x="8737459" y="801917"/>
                  <a:pt x="8716845" y="810456"/>
                  <a:pt x="8695350" y="810456"/>
                </a:cubicBezTo>
                <a:lnTo>
                  <a:pt x="81046" y="810456"/>
                </a:lnTo>
                <a:cubicBezTo>
                  <a:pt x="59551" y="810456"/>
                  <a:pt x="38937" y="801917"/>
                  <a:pt x="23738" y="786718"/>
                </a:cubicBezTo>
                <a:cubicBezTo>
                  <a:pt x="8539" y="771519"/>
                  <a:pt x="0" y="750905"/>
                  <a:pt x="0" y="729410"/>
                </a:cubicBezTo>
                <a:lnTo>
                  <a:pt x="0" y="81046"/>
                </a:lnTo>
                <a:close/>
              </a:path>
            </a:pathLst>
          </a:custGeom>
          <a:solidFill>
            <a:schemeClr val="tx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spcFirstLastPara="0" vert="horz" wrap="square" lIns="102727" tIns="79031" rIns="102727" bIns="79031" numCol="1" spcCol="1693" anchor="ctr" anchorCtr="0">
            <a:noAutofit/>
          </a:bodyPr>
          <a:lstStyle/>
          <a:p>
            <a:pPr algn="ctr" defTabSz="165884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pt-BR" sz="2800" b="1" dirty="0">
                <a:solidFill>
                  <a:schemeClr val="bg1"/>
                </a:solidFill>
                <a:latin typeface="Calibri"/>
              </a:rPr>
              <a:t>Controles Internos – Porte 1</a:t>
            </a:r>
          </a:p>
        </p:txBody>
      </p:sp>
      <p:sp>
        <p:nvSpPr>
          <p:cNvPr id="7" name="Forma livre 11"/>
          <p:cNvSpPr/>
          <p:nvPr/>
        </p:nvSpPr>
        <p:spPr>
          <a:xfrm>
            <a:off x="3143672" y="3438774"/>
            <a:ext cx="8855660" cy="367568"/>
          </a:xfrm>
          <a:custGeom>
            <a:avLst/>
            <a:gdLst>
              <a:gd name="connsiteX0" fmla="*/ 0 w 8776396"/>
              <a:gd name="connsiteY0" fmla="*/ 81046 h 810456"/>
              <a:gd name="connsiteX1" fmla="*/ 23738 w 8776396"/>
              <a:gd name="connsiteY1" fmla="*/ 23738 h 810456"/>
              <a:gd name="connsiteX2" fmla="*/ 81046 w 8776396"/>
              <a:gd name="connsiteY2" fmla="*/ 0 h 810456"/>
              <a:gd name="connsiteX3" fmla="*/ 8695350 w 8776396"/>
              <a:gd name="connsiteY3" fmla="*/ 0 h 810456"/>
              <a:gd name="connsiteX4" fmla="*/ 8752658 w 8776396"/>
              <a:gd name="connsiteY4" fmla="*/ 23738 h 810456"/>
              <a:gd name="connsiteX5" fmla="*/ 8776396 w 8776396"/>
              <a:gd name="connsiteY5" fmla="*/ 81046 h 810456"/>
              <a:gd name="connsiteX6" fmla="*/ 8776396 w 8776396"/>
              <a:gd name="connsiteY6" fmla="*/ 729410 h 810456"/>
              <a:gd name="connsiteX7" fmla="*/ 8752658 w 8776396"/>
              <a:gd name="connsiteY7" fmla="*/ 786718 h 810456"/>
              <a:gd name="connsiteX8" fmla="*/ 8695350 w 8776396"/>
              <a:gd name="connsiteY8" fmla="*/ 810456 h 810456"/>
              <a:gd name="connsiteX9" fmla="*/ 81046 w 8776396"/>
              <a:gd name="connsiteY9" fmla="*/ 810456 h 810456"/>
              <a:gd name="connsiteX10" fmla="*/ 23738 w 8776396"/>
              <a:gd name="connsiteY10" fmla="*/ 786718 h 810456"/>
              <a:gd name="connsiteX11" fmla="*/ 0 w 8776396"/>
              <a:gd name="connsiteY11" fmla="*/ 729410 h 810456"/>
              <a:gd name="connsiteX12" fmla="*/ 0 w 8776396"/>
              <a:gd name="connsiteY12" fmla="*/ 81046 h 810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776396" h="810456">
                <a:moveTo>
                  <a:pt x="0" y="81046"/>
                </a:moveTo>
                <a:cubicBezTo>
                  <a:pt x="0" y="59551"/>
                  <a:pt x="8539" y="38937"/>
                  <a:pt x="23738" y="23738"/>
                </a:cubicBezTo>
                <a:cubicBezTo>
                  <a:pt x="38937" y="8539"/>
                  <a:pt x="59551" y="0"/>
                  <a:pt x="81046" y="0"/>
                </a:cubicBezTo>
                <a:lnTo>
                  <a:pt x="8695350" y="0"/>
                </a:lnTo>
                <a:cubicBezTo>
                  <a:pt x="8716845" y="0"/>
                  <a:pt x="8737459" y="8539"/>
                  <a:pt x="8752658" y="23738"/>
                </a:cubicBezTo>
                <a:cubicBezTo>
                  <a:pt x="8767857" y="38937"/>
                  <a:pt x="8776396" y="59551"/>
                  <a:pt x="8776396" y="81046"/>
                </a:cubicBezTo>
                <a:lnTo>
                  <a:pt x="8776396" y="729410"/>
                </a:lnTo>
                <a:cubicBezTo>
                  <a:pt x="8776396" y="750905"/>
                  <a:pt x="8767857" y="771519"/>
                  <a:pt x="8752658" y="786718"/>
                </a:cubicBezTo>
                <a:cubicBezTo>
                  <a:pt x="8737459" y="801917"/>
                  <a:pt x="8716845" y="810456"/>
                  <a:pt x="8695350" y="810456"/>
                </a:cubicBezTo>
                <a:lnTo>
                  <a:pt x="81046" y="810456"/>
                </a:lnTo>
                <a:cubicBezTo>
                  <a:pt x="59551" y="810456"/>
                  <a:pt x="38937" y="801917"/>
                  <a:pt x="23738" y="786718"/>
                </a:cubicBezTo>
                <a:cubicBezTo>
                  <a:pt x="8539" y="771519"/>
                  <a:pt x="0" y="750905"/>
                  <a:pt x="0" y="729410"/>
                </a:cubicBezTo>
                <a:lnTo>
                  <a:pt x="0" y="81046"/>
                </a:lnTo>
                <a:close/>
              </a:path>
            </a:pathLst>
          </a:cu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spcFirstLastPara="0" vert="horz" wrap="square" lIns="102727" tIns="79031" rIns="102727" bIns="79031" numCol="1" spcCol="1693" anchor="ctr" anchorCtr="0">
            <a:noAutofit/>
          </a:bodyPr>
          <a:lstStyle/>
          <a:p>
            <a:pPr algn="ctr" defTabSz="165884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pt-BR" sz="2800" b="1" dirty="0">
                <a:solidFill>
                  <a:schemeClr val="bg1"/>
                </a:solidFill>
                <a:latin typeface="Calibri"/>
              </a:rPr>
              <a:t>Controles Internos – Porte 2</a:t>
            </a:r>
          </a:p>
        </p:txBody>
      </p:sp>
      <p:sp>
        <p:nvSpPr>
          <p:cNvPr id="8" name="Forma livre 11"/>
          <p:cNvSpPr/>
          <p:nvPr/>
        </p:nvSpPr>
        <p:spPr>
          <a:xfrm>
            <a:off x="3145038" y="4725144"/>
            <a:ext cx="8855660" cy="367568"/>
          </a:xfrm>
          <a:custGeom>
            <a:avLst/>
            <a:gdLst>
              <a:gd name="connsiteX0" fmla="*/ 0 w 8776396"/>
              <a:gd name="connsiteY0" fmla="*/ 81046 h 810456"/>
              <a:gd name="connsiteX1" fmla="*/ 23738 w 8776396"/>
              <a:gd name="connsiteY1" fmla="*/ 23738 h 810456"/>
              <a:gd name="connsiteX2" fmla="*/ 81046 w 8776396"/>
              <a:gd name="connsiteY2" fmla="*/ 0 h 810456"/>
              <a:gd name="connsiteX3" fmla="*/ 8695350 w 8776396"/>
              <a:gd name="connsiteY3" fmla="*/ 0 h 810456"/>
              <a:gd name="connsiteX4" fmla="*/ 8752658 w 8776396"/>
              <a:gd name="connsiteY4" fmla="*/ 23738 h 810456"/>
              <a:gd name="connsiteX5" fmla="*/ 8776396 w 8776396"/>
              <a:gd name="connsiteY5" fmla="*/ 81046 h 810456"/>
              <a:gd name="connsiteX6" fmla="*/ 8776396 w 8776396"/>
              <a:gd name="connsiteY6" fmla="*/ 729410 h 810456"/>
              <a:gd name="connsiteX7" fmla="*/ 8752658 w 8776396"/>
              <a:gd name="connsiteY7" fmla="*/ 786718 h 810456"/>
              <a:gd name="connsiteX8" fmla="*/ 8695350 w 8776396"/>
              <a:gd name="connsiteY8" fmla="*/ 810456 h 810456"/>
              <a:gd name="connsiteX9" fmla="*/ 81046 w 8776396"/>
              <a:gd name="connsiteY9" fmla="*/ 810456 h 810456"/>
              <a:gd name="connsiteX10" fmla="*/ 23738 w 8776396"/>
              <a:gd name="connsiteY10" fmla="*/ 786718 h 810456"/>
              <a:gd name="connsiteX11" fmla="*/ 0 w 8776396"/>
              <a:gd name="connsiteY11" fmla="*/ 729410 h 810456"/>
              <a:gd name="connsiteX12" fmla="*/ 0 w 8776396"/>
              <a:gd name="connsiteY12" fmla="*/ 81046 h 810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776396" h="810456">
                <a:moveTo>
                  <a:pt x="0" y="81046"/>
                </a:moveTo>
                <a:cubicBezTo>
                  <a:pt x="0" y="59551"/>
                  <a:pt x="8539" y="38937"/>
                  <a:pt x="23738" y="23738"/>
                </a:cubicBezTo>
                <a:cubicBezTo>
                  <a:pt x="38937" y="8539"/>
                  <a:pt x="59551" y="0"/>
                  <a:pt x="81046" y="0"/>
                </a:cubicBezTo>
                <a:lnTo>
                  <a:pt x="8695350" y="0"/>
                </a:lnTo>
                <a:cubicBezTo>
                  <a:pt x="8716845" y="0"/>
                  <a:pt x="8737459" y="8539"/>
                  <a:pt x="8752658" y="23738"/>
                </a:cubicBezTo>
                <a:cubicBezTo>
                  <a:pt x="8767857" y="38937"/>
                  <a:pt x="8776396" y="59551"/>
                  <a:pt x="8776396" y="81046"/>
                </a:cubicBezTo>
                <a:lnTo>
                  <a:pt x="8776396" y="729410"/>
                </a:lnTo>
                <a:cubicBezTo>
                  <a:pt x="8776396" y="750905"/>
                  <a:pt x="8767857" y="771519"/>
                  <a:pt x="8752658" y="786718"/>
                </a:cubicBezTo>
                <a:cubicBezTo>
                  <a:pt x="8737459" y="801917"/>
                  <a:pt x="8716845" y="810456"/>
                  <a:pt x="8695350" y="810456"/>
                </a:cubicBezTo>
                <a:lnTo>
                  <a:pt x="81046" y="810456"/>
                </a:lnTo>
                <a:cubicBezTo>
                  <a:pt x="59551" y="810456"/>
                  <a:pt x="38937" y="801917"/>
                  <a:pt x="23738" y="786718"/>
                </a:cubicBezTo>
                <a:cubicBezTo>
                  <a:pt x="8539" y="771519"/>
                  <a:pt x="0" y="750905"/>
                  <a:pt x="0" y="729410"/>
                </a:cubicBezTo>
                <a:lnTo>
                  <a:pt x="0" y="81046"/>
                </a:lnTo>
                <a:close/>
              </a:path>
            </a:pathLst>
          </a:custGeom>
          <a:solidFill>
            <a:srgbClr val="00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spcFirstLastPara="0" vert="horz" wrap="square" lIns="102727" tIns="79031" rIns="102727" bIns="79031" numCol="1" spcCol="1693" anchor="ctr" anchorCtr="0">
            <a:noAutofit/>
          </a:bodyPr>
          <a:lstStyle/>
          <a:p>
            <a:pPr algn="ctr" defTabSz="165884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pt-BR" sz="2800" b="1" dirty="0">
                <a:solidFill>
                  <a:schemeClr val="bg1"/>
                </a:solidFill>
                <a:latin typeface="Calibri"/>
              </a:rPr>
              <a:t>Controles Internos – Porte 3</a:t>
            </a:r>
          </a:p>
        </p:txBody>
      </p:sp>
      <p:sp>
        <p:nvSpPr>
          <p:cNvPr id="9" name="Retângulo 8"/>
          <p:cNvSpPr/>
          <p:nvPr/>
        </p:nvSpPr>
        <p:spPr>
          <a:xfrm>
            <a:off x="3359696" y="2719183"/>
            <a:ext cx="8352000" cy="454779"/>
          </a:xfrm>
          <a:prstGeom prst="rect">
            <a:avLst/>
          </a:prstGeom>
          <a:gradFill flip="none" rotWithShape="1">
            <a:gsLst>
              <a:gs pos="0">
                <a:schemeClr val="tx1">
                  <a:tint val="66000"/>
                  <a:satMod val="160000"/>
                </a:schemeClr>
              </a:gs>
              <a:gs pos="50000">
                <a:schemeClr val="tx1">
                  <a:tint val="44500"/>
                  <a:satMod val="160000"/>
                </a:schemeClr>
              </a:gs>
              <a:gs pos="100000">
                <a:schemeClr val="tx1">
                  <a:tint val="23500"/>
                  <a:satMod val="160000"/>
                </a:schemeClr>
              </a:gs>
            </a:gsLst>
            <a:lin ang="2700000" scaled="1"/>
            <a:tileRect/>
          </a:gra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b="1" dirty="0"/>
              <a:t>Adm. de Consórcio de pequeno porte</a:t>
            </a:r>
          </a:p>
        </p:txBody>
      </p:sp>
      <p:sp>
        <p:nvSpPr>
          <p:cNvPr id="10" name="Retângulo 9"/>
          <p:cNvSpPr/>
          <p:nvPr/>
        </p:nvSpPr>
        <p:spPr>
          <a:xfrm>
            <a:off x="3359696" y="3951669"/>
            <a:ext cx="8352000" cy="413435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0" scaled="1"/>
            <a:tileRect/>
          </a:gra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b="1" dirty="0"/>
              <a:t>Adm. de Consórcio de médio porte</a:t>
            </a:r>
          </a:p>
        </p:txBody>
      </p:sp>
      <p:sp>
        <p:nvSpPr>
          <p:cNvPr id="11" name="Retângulo 10"/>
          <p:cNvSpPr/>
          <p:nvPr/>
        </p:nvSpPr>
        <p:spPr>
          <a:xfrm>
            <a:off x="3359696" y="5238039"/>
            <a:ext cx="8352000" cy="413435"/>
          </a:xfrm>
          <a:prstGeom prst="rect">
            <a:avLst/>
          </a:prstGeom>
          <a:gradFill flip="none" rotWithShape="1">
            <a:gsLst>
              <a:gs pos="0">
                <a:srgbClr val="00CC00">
                  <a:tint val="66000"/>
                  <a:satMod val="160000"/>
                </a:srgbClr>
              </a:gs>
              <a:gs pos="50000">
                <a:srgbClr val="00CC00">
                  <a:tint val="44500"/>
                  <a:satMod val="160000"/>
                </a:srgbClr>
              </a:gs>
              <a:gs pos="100000">
                <a:srgbClr val="00CC00">
                  <a:tint val="23500"/>
                  <a:satMod val="160000"/>
                </a:srgbClr>
              </a:gs>
            </a:gsLst>
            <a:lin ang="0" scaled="1"/>
            <a:tileRect/>
          </a:gra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/>
              <a:t>Adm. de Consórcio de grande porte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0" y="6309320"/>
            <a:ext cx="12191999" cy="57600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b="1" dirty="0"/>
              <a:t>Sugestão de Porte está passível de definição explícita pelo Supervisor (Bacen)</a:t>
            </a: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4256165445"/>
              </p:ext>
            </p:extLst>
          </p:nvPr>
        </p:nvGraphicFramePr>
        <p:xfrm>
          <a:off x="384218" y="1962745"/>
          <a:ext cx="5151494" cy="39865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6" name="CaixaDeTexto 15"/>
          <p:cNvSpPr txBox="1"/>
          <p:nvPr/>
        </p:nvSpPr>
        <p:spPr>
          <a:xfrm>
            <a:off x="384218" y="845355"/>
            <a:ext cx="11472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pPr algn="ctr"/>
            <a:r>
              <a:rPr lang="pt-BR" dirty="0"/>
              <a:t>Qual o escopo do para Administradoras?</a:t>
            </a:r>
          </a:p>
        </p:txBody>
      </p:sp>
    </p:spTree>
    <p:extLst>
      <p:ext uri="{BB962C8B-B14F-4D97-AF65-F5344CB8AC3E}">
        <p14:creationId xmlns:p14="http://schemas.microsoft.com/office/powerpoint/2010/main" val="440893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Graphic spid="2" grpId="0">
        <p:bldAsOne/>
      </p:bldGraphic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/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Potenciais Processos para Conformidade – Administradoras Porte 3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sp>
        <p:nvSpPr>
          <p:cNvPr id="16" name="Retângulo 15"/>
          <p:cNvSpPr/>
          <p:nvPr/>
        </p:nvSpPr>
        <p:spPr>
          <a:xfrm>
            <a:off x="1703512" y="1112556"/>
            <a:ext cx="3600000" cy="252000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Formação de Grupos</a:t>
            </a:r>
          </a:p>
          <a:p>
            <a:pPr algn="ctr"/>
            <a:endParaRPr lang="pt-BR" sz="1400" b="1" dirty="0"/>
          </a:p>
        </p:txBody>
      </p:sp>
      <p:sp>
        <p:nvSpPr>
          <p:cNvPr id="17" name="Retângulo 16"/>
          <p:cNvSpPr/>
          <p:nvPr/>
        </p:nvSpPr>
        <p:spPr>
          <a:xfrm>
            <a:off x="1703512" y="1830652"/>
            <a:ext cx="3600000" cy="252000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Contemplação</a:t>
            </a:r>
          </a:p>
          <a:p>
            <a:pPr algn="ctr"/>
            <a:endParaRPr lang="pt-BR" sz="1400" b="1" dirty="0"/>
          </a:p>
        </p:txBody>
      </p:sp>
      <p:sp>
        <p:nvSpPr>
          <p:cNvPr id="18" name="Retângulo 17"/>
          <p:cNvSpPr/>
          <p:nvPr/>
        </p:nvSpPr>
        <p:spPr>
          <a:xfrm>
            <a:off x="1703512" y="3625892"/>
            <a:ext cx="3600000" cy="252000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Financeiro</a:t>
            </a:r>
          </a:p>
          <a:p>
            <a:pPr algn="ctr"/>
            <a:endParaRPr lang="pt-BR" sz="1400" b="1" dirty="0"/>
          </a:p>
        </p:txBody>
      </p:sp>
      <p:sp>
        <p:nvSpPr>
          <p:cNvPr id="19" name="Retângulo 18"/>
          <p:cNvSpPr/>
          <p:nvPr/>
        </p:nvSpPr>
        <p:spPr>
          <a:xfrm>
            <a:off x="1703512" y="4343988"/>
            <a:ext cx="3600000" cy="252000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Fechamento Contábil</a:t>
            </a:r>
          </a:p>
          <a:p>
            <a:pPr algn="ctr"/>
            <a:endParaRPr lang="pt-BR" sz="1400" b="1" dirty="0"/>
          </a:p>
        </p:txBody>
      </p:sp>
      <p:sp>
        <p:nvSpPr>
          <p:cNvPr id="20" name="Retângulo 19"/>
          <p:cNvSpPr/>
          <p:nvPr/>
        </p:nvSpPr>
        <p:spPr>
          <a:xfrm>
            <a:off x="2063512" y="2548748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Análise de Crédito</a:t>
            </a:r>
          </a:p>
        </p:txBody>
      </p:sp>
      <p:sp>
        <p:nvSpPr>
          <p:cNvPr id="21" name="Retângulo 20"/>
          <p:cNvSpPr/>
          <p:nvPr/>
        </p:nvSpPr>
        <p:spPr>
          <a:xfrm>
            <a:off x="2063512" y="3984940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Tesouraria / Arrecadação </a:t>
            </a:r>
          </a:p>
        </p:txBody>
      </p:sp>
      <p:sp>
        <p:nvSpPr>
          <p:cNvPr id="22" name="Retângulo 21"/>
          <p:cNvSpPr/>
          <p:nvPr/>
        </p:nvSpPr>
        <p:spPr>
          <a:xfrm>
            <a:off x="2063512" y="1471604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Análise de viabilidade do grupo </a:t>
            </a:r>
          </a:p>
        </p:txBody>
      </p:sp>
      <p:sp>
        <p:nvSpPr>
          <p:cNvPr id="23" name="Retângulo 22"/>
          <p:cNvSpPr/>
          <p:nvPr/>
        </p:nvSpPr>
        <p:spPr>
          <a:xfrm>
            <a:off x="2063512" y="2189700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Assembleia (Ata, Sorteio, Lance)</a:t>
            </a:r>
          </a:p>
        </p:txBody>
      </p:sp>
      <p:sp>
        <p:nvSpPr>
          <p:cNvPr id="24" name="Retângulo 23"/>
          <p:cNvSpPr/>
          <p:nvPr/>
        </p:nvSpPr>
        <p:spPr>
          <a:xfrm>
            <a:off x="2063512" y="4703036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Lançamentos Manuais</a:t>
            </a:r>
          </a:p>
        </p:txBody>
      </p:sp>
      <p:sp>
        <p:nvSpPr>
          <p:cNvPr id="25" name="Retângulo 24"/>
          <p:cNvSpPr/>
          <p:nvPr/>
        </p:nvSpPr>
        <p:spPr>
          <a:xfrm>
            <a:off x="1703512" y="6139228"/>
            <a:ext cx="3600000" cy="252000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300" b="1" dirty="0"/>
          </a:p>
          <a:p>
            <a:pPr algn="ctr"/>
            <a:r>
              <a:rPr lang="pt-BR" sz="1300" b="1" dirty="0"/>
              <a:t>ITGC (</a:t>
            </a:r>
            <a:r>
              <a:rPr lang="en-US" sz="1300" b="1" dirty="0"/>
              <a:t>Information Technology General Controls</a:t>
            </a:r>
            <a:r>
              <a:rPr lang="pt-BR" sz="1300" b="1" dirty="0"/>
              <a:t>)</a:t>
            </a:r>
          </a:p>
          <a:p>
            <a:pPr algn="ctr"/>
            <a:endParaRPr lang="pt-BR" sz="1300" b="1" dirty="0"/>
          </a:p>
        </p:txBody>
      </p:sp>
      <p:sp>
        <p:nvSpPr>
          <p:cNvPr id="26" name="Retângulo 25"/>
          <p:cNvSpPr/>
          <p:nvPr/>
        </p:nvSpPr>
        <p:spPr>
          <a:xfrm>
            <a:off x="2063512" y="6530363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Gerenciamento de Backup</a:t>
            </a:r>
          </a:p>
        </p:txBody>
      </p:sp>
      <p:sp>
        <p:nvSpPr>
          <p:cNvPr id="27" name="Retângulo 26"/>
          <p:cNvSpPr/>
          <p:nvPr/>
        </p:nvSpPr>
        <p:spPr>
          <a:xfrm>
            <a:off x="1703512" y="3266844"/>
            <a:ext cx="3600000" cy="252000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Propostas e transferências</a:t>
            </a:r>
          </a:p>
          <a:p>
            <a:pPr algn="ctr"/>
            <a:endParaRPr lang="pt-BR" sz="1400" b="1" dirty="0"/>
          </a:p>
        </p:txBody>
      </p:sp>
      <p:sp>
        <p:nvSpPr>
          <p:cNvPr id="28" name="Retângulo 27"/>
          <p:cNvSpPr/>
          <p:nvPr/>
        </p:nvSpPr>
        <p:spPr>
          <a:xfrm>
            <a:off x="1703512" y="5780180"/>
            <a:ext cx="3600000" cy="252000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Atendimento ao Cliente</a:t>
            </a:r>
          </a:p>
          <a:p>
            <a:pPr algn="ctr"/>
            <a:endParaRPr lang="pt-BR" sz="1400" b="1" dirty="0"/>
          </a:p>
        </p:txBody>
      </p:sp>
      <p:sp>
        <p:nvSpPr>
          <p:cNvPr id="29" name="Retângulo 28"/>
          <p:cNvSpPr/>
          <p:nvPr/>
        </p:nvSpPr>
        <p:spPr>
          <a:xfrm>
            <a:off x="2063512" y="5062084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Encerramento do Grupo</a:t>
            </a:r>
          </a:p>
        </p:txBody>
      </p:sp>
      <p:sp>
        <p:nvSpPr>
          <p:cNvPr id="30" name="Retângulo 29"/>
          <p:cNvSpPr/>
          <p:nvPr/>
        </p:nvSpPr>
        <p:spPr>
          <a:xfrm>
            <a:off x="2063512" y="5421132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Devolução de Valores</a:t>
            </a:r>
          </a:p>
        </p:txBody>
      </p:sp>
      <p:sp>
        <p:nvSpPr>
          <p:cNvPr id="31" name="Retângulo 30"/>
          <p:cNvSpPr/>
          <p:nvPr/>
        </p:nvSpPr>
        <p:spPr>
          <a:xfrm>
            <a:off x="2063512" y="2907796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Garantias</a:t>
            </a:r>
          </a:p>
        </p:txBody>
      </p:sp>
      <p:sp>
        <p:nvSpPr>
          <p:cNvPr id="32" name="Retângulo 31"/>
          <p:cNvSpPr/>
          <p:nvPr/>
        </p:nvSpPr>
        <p:spPr>
          <a:xfrm>
            <a:off x="7896200" y="1159605"/>
            <a:ext cx="3600000" cy="252000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Compliance</a:t>
            </a:r>
          </a:p>
          <a:p>
            <a:pPr algn="ctr"/>
            <a:endParaRPr lang="pt-BR" sz="1400" b="1" dirty="0"/>
          </a:p>
        </p:txBody>
      </p:sp>
      <p:sp>
        <p:nvSpPr>
          <p:cNvPr id="33" name="Retângulo 32"/>
          <p:cNvSpPr/>
          <p:nvPr/>
        </p:nvSpPr>
        <p:spPr>
          <a:xfrm>
            <a:off x="8256200" y="1520051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Circular BACEN 3.865/2017</a:t>
            </a:r>
          </a:p>
        </p:txBody>
      </p:sp>
      <p:sp>
        <p:nvSpPr>
          <p:cNvPr id="34" name="Retângulo 33"/>
          <p:cNvSpPr/>
          <p:nvPr/>
        </p:nvSpPr>
        <p:spPr>
          <a:xfrm>
            <a:off x="8256200" y="1880497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Reportes BACEN</a:t>
            </a:r>
          </a:p>
        </p:txBody>
      </p:sp>
      <p:sp>
        <p:nvSpPr>
          <p:cNvPr id="35" name="Retângulo 34"/>
          <p:cNvSpPr/>
          <p:nvPr/>
        </p:nvSpPr>
        <p:spPr>
          <a:xfrm>
            <a:off x="8616200" y="2240943"/>
            <a:ext cx="288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e.g.: CADOC 2080, , SNG, </a:t>
            </a:r>
            <a:r>
              <a:rPr lang="pt-BR" sz="1400" dirty="0" err="1">
                <a:solidFill>
                  <a:schemeClr val="tx1"/>
                </a:solidFill>
              </a:rPr>
              <a:t>etc</a:t>
            </a:r>
            <a:endParaRPr lang="pt-BR" sz="1400" dirty="0">
              <a:solidFill>
                <a:schemeClr val="tx1"/>
              </a:solidFill>
            </a:endParaRPr>
          </a:p>
        </p:txBody>
      </p:sp>
      <p:sp>
        <p:nvSpPr>
          <p:cNvPr id="36" name="Retângulo 35"/>
          <p:cNvSpPr/>
          <p:nvPr/>
        </p:nvSpPr>
        <p:spPr>
          <a:xfrm>
            <a:off x="8256200" y="2601389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Ética e Conduta</a:t>
            </a:r>
          </a:p>
        </p:txBody>
      </p:sp>
      <p:sp>
        <p:nvSpPr>
          <p:cNvPr id="37" name="Retângulo 36"/>
          <p:cNvSpPr/>
          <p:nvPr/>
        </p:nvSpPr>
        <p:spPr>
          <a:xfrm>
            <a:off x="7896200" y="2961835"/>
            <a:ext cx="3600000" cy="252000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Prevenção à Lavagem de Dinheiro (PLD)</a:t>
            </a:r>
          </a:p>
          <a:p>
            <a:pPr algn="ctr"/>
            <a:endParaRPr lang="pt-BR" sz="1400" b="1" dirty="0"/>
          </a:p>
        </p:txBody>
      </p:sp>
      <p:sp>
        <p:nvSpPr>
          <p:cNvPr id="38" name="Retângulo 37"/>
          <p:cNvSpPr/>
          <p:nvPr/>
        </p:nvSpPr>
        <p:spPr>
          <a:xfrm>
            <a:off x="7896200" y="5124511"/>
            <a:ext cx="3600000" cy="252000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Auditoria</a:t>
            </a:r>
          </a:p>
          <a:p>
            <a:pPr algn="ctr"/>
            <a:endParaRPr lang="pt-BR" sz="1400" b="1" dirty="0"/>
          </a:p>
        </p:txBody>
      </p:sp>
      <p:sp>
        <p:nvSpPr>
          <p:cNvPr id="39" name="Retângulo 38"/>
          <p:cNvSpPr/>
          <p:nvPr/>
        </p:nvSpPr>
        <p:spPr>
          <a:xfrm>
            <a:off x="8256200" y="3322281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Circular BACEN 3.461/2009</a:t>
            </a:r>
          </a:p>
        </p:txBody>
      </p:sp>
      <p:sp>
        <p:nvSpPr>
          <p:cNvPr id="40" name="Retângulo 39"/>
          <p:cNvSpPr/>
          <p:nvPr/>
        </p:nvSpPr>
        <p:spPr>
          <a:xfrm>
            <a:off x="8256200" y="3682727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Lei Federal 9.613/1998</a:t>
            </a:r>
          </a:p>
        </p:txBody>
      </p:sp>
      <p:sp>
        <p:nvSpPr>
          <p:cNvPr id="41" name="Retângulo 40"/>
          <p:cNvSpPr/>
          <p:nvPr/>
        </p:nvSpPr>
        <p:spPr>
          <a:xfrm>
            <a:off x="8256200" y="5484957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Circular BACEN 3.856/2017</a:t>
            </a:r>
          </a:p>
        </p:txBody>
      </p:sp>
      <p:sp>
        <p:nvSpPr>
          <p:cNvPr id="42" name="Retângulo 41"/>
          <p:cNvSpPr/>
          <p:nvPr/>
        </p:nvSpPr>
        <p:spPr>
          <a:xfrm>
            <a:off x="8616200" y="4043173"/>
            <a:ext cx="288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Análise de PLD</a:t>
            </a:r>
          </a:p>
        </p:txBody>
      </p:sp>
      <p:sp>
        <p:nvSpPr>
          <p:cNvPr id="43" name="Retângulo 42"/>
          <p:cNvSpPr/>
          <p:nvPr/>
        </p:nvSpPr>
        <p:spPr>
          <a:xfrm>
            <a:off x="8616200" y="4403619"/>
            <a:ext cx="288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Análise de PPE</a:t>
            </a:r>
          </a:p>
        </p:txBody>
      </p:sp>
      <p:sp>
        <p:nvSpPr>
          <p:cNvPr id="44" name="Retângulo 43"/>
          <p:cNvSpPr/>
          <p:nvPr/>
        </p:nvSpPr>
        <p:spPr>
          <a:xfrm>
            <a:off x="8616200" y="4764065"/>
            <a:ext cx="288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Reporte ao COAF</a:t>
            </a:r>
          </a:p>
        </p:txBody>
      </p:sp>
      <p:sp>
        <p:nvSpPr>
          <p:cNvPr id="45" name="Retângulo 44"/>
          <p:cNvSpPr/>
          <p:nvPr/>
        </p:nvSpPr>
        <p:spPr>
          <a:xfrm>
            <a:off x="7896200" y="5845403"/>
            <a:ext cx="3600000" cy="252000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Ouvidoria</a:t>
            </a:r>
          </a:p>
          <a:p>
            <a:pPr algn="ctr"/>
            <a:endParaRPr lang="pt-BR" sz="1400" b="1" dirty="0"/>
          </a:p>
        </p:txBody>
      </p:sp>
      <p:sp>
        <p:nvSpPr>
          <p:cNvPr id="46" name="Retângulo 45"/>
          <p:cNvSpPr/>
          <p:nvPr/>
        </p:nvSpPr>
        <p:spPr>
          <a:xfrm>
            <a:off x="8256200" y="6205847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Circular BACEN 3.501/2010</a:t>
            </a:r>
          </a:p>
        </p:txBody>
      </p:sp>
      <p:sp>
        <p:nvSpPr>
          <p:cNvPr id="47" name="Retângulo 46"/>
          <p:cNvSpPr/>
          <p:nvPr/>
        </p:nvSpPr>
        <p:spPr>
          <a:xfrm>
            <a:off x="191344" y="683320"/>
            <a:ext cx="5760000" cy="360040"/>
          </a:xfrm>
          <a:prstGeom prst="rect">
            <a:avLst/>
          </a:prstGeom>
          <a:solidFill>
            <a:srgbClr val="00CC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bg1"/>
                </a:solidFill>
              </a:rPr>
              <a:t>CONFORMIDADE / CONTROLES INTERNOS</a:t>
            </a:r>
          </a:p>
        </p:txBody>
      </p:sp>
      <p:sp>
        <p:nvSpPr>
          <p:cNvPr id="48" name="Retângulo 47"/>
          <p:cNvSpPr/>
          <p:nvPr/>
        </p:nvSpPr>
        <p:spPr>
          <a:xfrm>
            <a:off x="6312024" y="683320"/>
            <a:ext cx="5760000" cy="360040"/>
          </a:xfrm>
          <a:prstGeom prst="rect">
            <a:avLst/>
          </a:prstGeom>
          <a:solidFill>
            <a:srgbClr val="00CC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bg1"/>
                </a:solidFill>
              </a:rPr>
              <a:t>REGULATÓRIO</a:t>
            </a:r>
          </a:p>
        </p:txBody>
      </p:sp>
    </p:spTree>
    <p:extLst>
      <p:ext uri="{BB962C8B-B14F-4D97-AF65-F5344CB8AC3E}">
        <p14:creationId xmlns:p14="http://schemas.microsoft.com/office/powerpoint/2010/main" val="52036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/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Potenciais Processos para Conformidade – Administradoras Porte 2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30493" y="1173279"/>
            <a:ext cx="3960000" cy="273902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Formação de Grupos</a:t>
            </a:r>
          </a:p>
          <a:p>
            <a:pPr algn="ctr"/>
            <a:endParaRPr lang="pt-BR" sz="1400" b="1" dirty="0"/>
          </a:p>
        </p:txBody>
      </p:sp>
      <p:sp>
        <p:nvSpPr>
          <p:cNvPr id="6" name="Retângulo 5"/>
          <p:cNvSpPr/>
          <p:nvPr/>
        </p:nvSpPr>
        <p:spPr>
          <a:xfrm>
            <a:off x="30493" y="2615121"/>
            <a:ext cx="3960000" cy="252000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Contemplação</a:t>
            </a:r>
          </a:p>
          <a:p>
            <a:pPr algn="ctr"/>
            <a:endParaRPr lang="pt-BR" sz="1400" b="1" dirty="0"/>
          </a:p>
        </p:txBody>
      </p:sp>
      <p:sp>
        <p:nvSpPr>
          <p:cNvPr id="7" name="Retângulo 6"/>
          <p:cNvSpPr/>
          <p:nvPr/>
        </p:nvSpPr>
        <p:spPr>
          <a:xfrm>
            <a:off x="30493" y="4390046"/>
            <a:ext cx="3960000" cy="252000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Cobrança</a:t>
            </a:r>
          </a:p>
          <a:p>
            <a:pPr algn="ctr"/>
            <a:endParaRPr lang="pt-BR" sz="1400" b="1" dirty="0"/>
          </a:p>
        </p:txBody>
      </p:sp>
      <p:sp>
        <p:nvSpPr>
          <p:cNvPr id="8" name="Retângulo 7"/>
          <p:cNvSpPr/>
          <p:nvPr/>
        </p:nvSpPr>
        <p:spPr>
          <a:xfrm>
            <a:off x="4099972" y="1195181"/>
            <a:ext cx="3960000" cy="252000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Fechamento Contábil</a:t>
            </a:r>
          </a:p>
          <a:p>
            <a:pPr algn="ctr"/>
            <a:endParaRPr lang="pt-BR" sz="1400" b="1" dirty="0"/>
          </a:p>
        </p:txBody>
      </p:sp>
      <p:sp>
        <p:nvSpPr>
          <p:cNvPr id="9" name="Retângulo 8"/>
          <p:cNvSpPr/>
          <p:nvPr/>
        </p:nvSpPr>
        <p:spPr>
          <a:xfrm>
            <a:off x="390493" y="1905151"/>
            <a:ext cx="3600000" cy="252000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Inclusão da proposta</a:t>
            </a:r>
          </a:p>
        </p:txBody>
      </p:sp>
      <p:sp>
        <p:nvSpPr>
          <p:cNvPr id="10" name="Retângulo 9"/>
          <p:cNvSpPr/>
          <p:nvPr/>
        </p:nvSpPr>
        <p:spPr>
          <a:xfrm>
            <a:off x="390493" y="3325091"/>
            <a:ext cx="360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Análise de Crédito</a:t>
            </a:r>
          </a:p>
        </p:txBody>
      </p:sp>
      <p:sp>
        <p:nvSpPr>
          <p:cNvPr id="11" name="Retângulo 10"/>
          <p:cNvSpPr/>
          <p:nvPr/>
        </p:nvSpPr>
        <p:spPr>
          <a:xfrm>
            <a:off x="390493" y="4745031"/>
            <a:ext cx="360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Arrecadação </a:t>
            </a:r>
          </a:p>
        </p:txBody>
      </p:sp>
      <p:sp>
        <p:nvSpPr>
          <p:cNvPr id="12" name="Retângulo 11"/>
          <p:cNvSpPr/>
          <p:nvPr/>
        </p:nvSpPr>
        <p:spPr>
          <a:xfrm>
            <a:off x="390493" y="5100016"/>
            <a:ext cx="3600000" cy="252000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Identificação de Inadimplência </a:t>
            </a:r>
          </a:p>
        </p:txBody>
      </p:sp>
      <p:sp>
        <p:nvSpPr>
          <p:cNvPr id="16" name="Retângulo 15"/>
          <p:cNvSpPr/>
          <p:nvPr/>
        </p:nvSpPr>
        <p:spPr>
          <a:xfrm>
            <a:off x="390493" y="5454996"/>
            <a:ext cx="3600000" cy="252000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Cobrança e Retomada</a:t>
            </a:r>
          </a:p>
        </p:txBody>
      </p:sp>
      <p:sp>
        <p:nvSpPr>
          <p:cNvPr id="17" name="Retângulo 16"/>
          <p:cNvSpPr/>
          <p:nvPr/>
        </p:nvSpPr>
        <p:spPr>
          <a:xfrm>
            <a:off x="4459972" y="1966181"/>
            <a:ext cx="3600000" cy="252000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Demonstrações Financeiras</a:t>
            </a:r>
          </a:p>
        </p:txBody>
      </p:sp>
      <p:sp>
        <p:nvSpPr>
          <p:cNvPr id="18" name="Retângulo 17"/>
          <p:cNvSpPr/>
          <p:nvPr/>
        </p:nvSpPr>
        <p:spPr>
          <a:xfrm>
            <a:off x="4459972" y="2351681"/>
            <a:ext cx="3600000" cy="252000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Provisões e Contingências</a:t>
            </a:r>
          </a:p>
        </p:txBody>
      </p:sp>
      <p:sp>
        <p:nvSpPr>
          <p:cNvPr id="19" name="Retângulo 18"/>
          <p:cNvSpPr/>
          <p:nvPr/>
        </p:nvSpPr>
        <p:spPr>
          <a:xfrm>
            <a:off x="390493" y="1550166"/>
            <a:ext cx="360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Análise de viabilidade </a:t>
            </a:r>
          </a:p>
        </p:txBody>
      </p:sp>
      <p:sp>
        <p:nvSpPr>
          <p:cNvPr id="20" name="Retângulo 19"/>
          <p:cNvSpPr/>
          <p:nvPr/>
        </p:nvSpPr>
        <p:spPr>
          <a:xfrm>
            <a:off x="390493" y="2260136"/>
            <a:ext cx="3600000" cy="252000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Análise prévia do crédito</a:t>
            </a:r>
          </a:p>
        </p:txBody>
      </p:sp>
      <p:sp>
        <p:nvSpPr>
          <p:cNvPr id="21" name="Retângulo 20"/>
          <p:cNvSpPr/>
          <p:nvPr/>
        </p:nvSpPr>
        <p:spPr>
          <a:xfrm>
            <a:off x="390493" y="2970106"/>
            <a:ext cx="360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Assembleia (Ata, Sorteio, Lance)</a:t>
            </a:r>
          </a:p>
        </p:txBody>
      </p:sp>
      <p:sp>
        <p:nvSpPr>
          <p:cNvPr id="22" name="Retângulo 21"/>
          <p:cNvSpPr/>
          <p:nvPr/>
        </p:nvSpPr>
        <p:spPr>
          <a:xfrm>
            <a:off x="4459972" y="1580681"/>
            <a:ext cx="360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Lançamentos Manuais</a:t>
            </a:r>
          </a:p>
        </p:txBody>
      </p:sp>
      <p:sp>
        <p:nvSpPr>
          <p:cNvPr id="23" name="Retângulo 22"/>
          <p:cNvSpPr/>
          <p:nvPr/>
        </p:nvSpPr>
        <p:spPr>
          <a:xfrm>
            <a:off x="4099972" y="3893681"/>
            <a:ext cx="3960000" cy="252000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ITGC (</a:t>
            </a:r>
            <a:r>
              <a:rPr lang="en-US" sz="1400" b="1" dirty="0"/>
              <a:t>Information Technology General Controls</a:t>
            </a:r>
            <a:r>
              <a:rPr lang="pt-BR" sz="1400" b="1" dirty="0"/>
              <a:t>)</a:t>
            </a:r>
          </a:p>
          <a:p>
            <a:pPr algn="ctr"/>
            <a:endParaRPr lang="pt-BR" sz="1400" b="1" dirty="0"/>
          </a:p>
        </p:txBody>
      </p:sp>
      <p:sp>
        <p:nvSpPr>
          <p:cNvPr id="24" name="Retângulo 23"/>
          <p:cNvSpPr/>
          <p:nvPr/>
        </p:nvSpPr>
        <p:spPr>
          <a:xfrm>
            <a:off x="4459972" y="4279181"/>
            <a:ext cx="360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Gerenciamento de Backup</a:t>
            </a:r>
          </a:p>
        </p:txBody>
      </p:sp>
      <p:sp>
        <p:nvSpPr>
          <p:cNvPr id="25" name="Retângulo 24"/>
          <p:cNvSpPr/>
          <p:nvPr/>
        </p:nvSpPr>
        <p:spPr>
          <a:xfrm>
            <a:off x="4459972" y="4664681"/>
            <a:ext cx="3600000" cy="252000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Gestão de Acessos</a:t>
            </a:r>
          </a:p>
        </p:txBody>
      </p:sp>
      <p:sp>
        <p:nvSpPr>
          <p:cNvPr id="26" name="Retângulo 25"/>
          <p:cNvSpPr/>
          <p:nvPr/>
        </p:nvSpPr>
        <p:spPr>
          <a:xfrm>
            <a:off x="4459972" y="5050181"/>
            <a:ext cx="3600000" cy="252000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Gestão de Mudanças</a:t>
            </a:r>
          </a:p>
        </p:txBody>
      </p:sp>
      <p:sp>
        <p:nvSpPr>
          <p:cNvPr id="27" name="Retângulo 26"/>
          <p:cNvSpPr/>
          <p:nvPr/>
        </p:nvSpPr>
        <p:spPr>
          <a:xfrm>
            <a:off x="4459972" y="5435681"/>
            <a:ext cx="3600000" cy="252000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Desenvolvimento (Homologação)</a:t>
            </a:r>
          </a:p>
        </p:txBody>
      </p:sp>
      <p:sp>
        <p:nvSpPr>
          <p:cNvPr id="28" name="Retângulo 27"/>
          <p:cNvSpPr/>
          <p:nvPr/>
        </p:nvSpPr>
        <p:spPr>
          <a:xfrm>
            <a:off x="30493" y="4035061"/>
            <a:ext cx="3960000" cy="252000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Propostas e transferências</a:t>
            </a:r>
          </a:p>
          <a:p>
            <a:pPr algn="ctr"/>
            <a:endParaRPr lang="pt-BR" sz="1400" b="1" dirty="0"/>
          </a:p>
        </p:txBody>
      </p:sp>
      <p:sp>
        <p:nvSpPr>
          <p:cNvPr id="29" name="Retângulo 28"/>
          <p:cNvSpPr/>
          <p:nvPr/>
        </p:nvSpPr>
        <p:spPr>
          <a:xfrm>
            <a:off x="390493" y="3680076"/>
            <a:ext cx="360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Garantias</a:t>
            </a:r>
          </a:p>
        </p:txBody>
      </p:sp>
      <p:sp>
        <p:nvSpPr>
          <p:cNvPr id="30" name="Retângulo 29"/>
          <p:cNvSpPr/>
          <p:nvPr/>
        </p:nvSpPr>
        <p:spPr>
          <a:xfrm>
            <a:off x="4099972" y="3508181"/>
            <a:ext cx="3960000" cy="252000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Atendimento ao Cliente</a:t>
            </a:r>
          </a:p>
          <a:p>
            <a:pPr algn="ctr"/>
            <a:endParaRPr lang="pt-BR" sz="1400" b="1" dirty="0"/>
          </a:p>
        </p:txBody>
      </p:sp>
      <p:sp>
        <p:nvSpPr>
          <p:cNvPr id="31" name="Retângulo 30"/>
          <p:cNvSpPr/>
          <p:nvPr/>
        </p:nvSpPr>
        <p:spPr>
          <a:xfrm>
            <a:off x="4459972" y="2737181"/>
            <a:ext cx="360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Encerramento do Grupo</a:t>
            </a:r>
          </a:p>
        </p:txBody>
      </p:sp>
      <p:sp>
        <p:nvSpPr>
          <p:cNvPr id="32" name="Retângulo 31"/>
          <p:cNvSpPr/>
          <p:nvPr/>
        </p:nvSpPr>
        <p:spPr>
          <a:xfrm>
            <a:off x="4459972" y="3122681"/>
            <a:ext cx="360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Devolução de Valores</a:t>
            </a:r>
          </a:p>
        </p:txBody>
      </p:sp>
      <p:sp>
        <p:nvSpPr>
          <p:cNvPr id="33" name="Retângulo 32"/>
          <p:cNvSpPr/>
          <p:nvPr/>
        </p:nvSpPr>
        <p:spPr>
          <a:xfrm>
            <a:off x="8405580" y="1195181"/>
            <a:ext cx="3600000" cy="252000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Compliance</a:t>
            </a:r>
          </a:p>
          <a:p>
            <a:pPr algn="ctr"/>
            <a:endParaRPr lang="pt-BR" sz="1400" b="1" dirty="0"/>
          </a:p>
        </p:txBody>
      </p:sp>
      <p:sp>
        <p:nvSpPr>
          <p:cNvPr id="34" name="Retângulo 33"/>
          <p:cNvSpPr/>
          <p:nvPr/>
        </p:nvSpPr>
        <p:spPr>
          <a:xfrm>
            <a:off x="8765580" y="1554516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Circular BACEN 3.865/2017</a:t>
            </a:r>
          </a:p>
        </p:txBody>
      </p:sp>
      <p:sp>
        <p:nvSpPr>
          <p:cNvPr id="35" name="Retângulo 34"/>
          <p:cNvSpPr/>
          <p:nvPr/>
        </p:nvSpPr>
        <p:spPr>
          <a:xfrm>
            <a:off x="8765580" y="1913851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Reportes BACEN</a:t>
            </a:r>
          </a:p>
        </p:txBody>
      </p:sp>
      <p:sp>
        <p:nvSpPr>
          <p:cNvPr id="36" name="Retângulo 35"/>
          <p:cNvSpPr/>
          <p:nvPr/>
        </p:nvSpPr>
        <p:spPr>
          <a:xfrm>
            <a:off x="8765580" y="2273186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e.g.: CADOC 2080, , SNG, </a:t>
            </a:r>
            <a:r>
              <a:rPr lang="pt-BR" sz="1400" dirty="0" err="1">
                <a:solidFill>
                  <a:schemeClr val="tx1"/>
                </a:solidFill>
              </a:rPr>
              <a:t>etc</a:t>
            </a:r>
            <a:endParaRPr lang="pt-BR" sz="1400" dirty="0">
              <a:solidFill>
                <a:schemeClr val="tx1"/>
              </a:solidFill>
            </a:endParaRPr>
          </a:p>
        </p:txBody>
      </p:sp>
      <p:sp>
        <p:nvSpPr>
          <p:cNvPr id="37" name="Retângulo 36"/>
          <p:cNvSpPr/>
          <p:nvPr/>
        </p:nvSpPr>
        <p:spPr>
          <a:xfrm>
            <a:off x="8765580" y="2632521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Ética e Conduta</a:t>
            </a:r>
          </a:p>
        </p:txBody>
      </p:sp>
      <p:sp>
        <p:nvSpPr>
          <p:cNvPr id="38" name="Retângulo 37"/>
          <p:cNvSpPr/>
          <p:nvPr/>
        </p:nvSpPr>
        <p:spPr>
          <a:xfrm>
            <a:off x="8765580" y="2991856"/>
            <a:ext cx="3240000" cy="252000"/>
          </a:xfrm>
          <a:prstGeom prst="rect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Análise de Fraude</a:t>
            </a:r>
          </a:p>
        </p:txBody>
      </p:sp>
      <p:sp>
        <p:nvSpPr>
          <p:cNvPr id="39" name="Retângulo 38"/>
          <p:cNvSpPr/>
          <p:nvPr/>
        </p:nvSpPr>
        <p:spPr>
          <a:xfrm>
            <a:off x="8405580" y="3351191"/>
            <a:ext cx="3600000" cy="252000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Prevenção à Lavagem de Dinheiro (PLD)</a:t>
            </a:r>
          </a:p>
          <a:p>
            <a:pPr algn="ctr"/>
            <a:endParaRPr lang="pt-BR" sz="1400" b="1" dirty="0"/>
          </a:p>
        </p:txBody>
      </p:sp>
      <p:sp>
        <p:nvSpPr>
          <p:cNvPr id="40" name="Retângulo 39"/>
          <p:cNvSpPr/>
          <p:nvPr/>
        </p:nvSpPr>
        <p:spPr>
          <a:xfrm>
            <a:off x="8765580" y="3710526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Circular BACEN 3.461/2009</a:t>
            </a:r>
          </a:p>
        </p:txBody>
      </p:sp>
      <p:sp>
        <p:nvSpPr>
          <p:cNvPr id="41" name="Retângulo 40"/>
          <p:cNvSpPr/>
          <p:nvPr/>
        </p:nvSpPr>
        <p:spPr>
          <a:xfrm>
            <a:off x="8765580" y="4069861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Lei Federal 9.613/1998</a:t>
            </a:r>
          </a:p>
        </p:txBody>
      </p:sp>
      <p:sp>
        <p:nvSpPr>
          <p:cNvPr id="42" name="Retângulo 41"/>
          <p:cNvSpPr/>
          <p:nvPr/>
        </p:nvSpPr>
        <p:spPr>
          <a:xfrm>
            <a:off x="9096454" y="4429196"/>
            <a:ext cx="288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Análise de PLD</a:t>
            </a:r>
          </a:p>
        </p:txBody>
      </p:sp>
      <p:sp>
        <p:nvSpPr>
          <p:cNvPr id="43" name="Retângulo 42"/>
          <p:cNvSpPr/>
          <p:nvPr/>
        </p:nvSpPr>
        <p:spPr>
          <a:xfrm>
            <a:off x="9096454" y="4788531"/>
            <a:ext cx="288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Análise de PPE</a:t>
            </a:r>
          </a:p>
        </p:txBody>
      </p:sp>
      <p:sp>
        <p:nvSpPr>
          <p:cNvPr id="44" name="Retângulo 43"/>
          <p:cNvSpPr/>
          <p:nvPr/>
        </p:nvSpPr>
        <p:spPr>
          <a:xfrm>
            <a:off x="9096454" y="5147866"/>
            <a:ext cx="288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Reporte ao COAF</a:t>
            </a:r>
          </a:p>
        </p:txBody>
      </p:sp>
      <p:sp>
        <p:nvSpPr>
          <p:cNvPr id="45" name="Retângulo 44"/>
          <p:cNvSpPr/>
          <p:nvPr/>
        </p:nvSpPr>
        <p:spPr>
          <a:xfrm>
            <a:off x="223698" y="686437"/>
            <a:ext cx="7836274" cy="360040"/>
          </a:xfrm>
          <a:prstGeom prst="rect">
            <a:avLst/>
          </a:prstGeom>
          <a:solidFill>
            <a:srgbClr val="FF0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bg1"/>
                </a:solidFill>
              </a:rPr>
              <a:t>CONFORMIDADE / CONTROLES INTERNOS</a:t>
            </a:r>
          </a:p>
        </p:txBody>
      </p:sp>
      <p:sp>
        <p:nvSpPr>
          <p:cNvPr id="46" name="Retângulo 45"/>
          <p:cNvSpPr/>
          <p:nvPr/>
        </p:nvSpPr>
        <p:spPr>
          <a:xfrm>
            <a:off x="8403041" y="686437"/>
            <a:ext cx="3634555" cy="360040"/>
          </a:xfrm>
          <a:prstGeom prst="rect">
            <a:avLst/>
          </a:prstGeom>
          <a:solidFill>
            <a:srgbClr val="FF0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bg1"/>
                </a:solidFill>
              </a:rPr>
              <a:t>REGULATÓRIO</a:t>
            </a:r>
          </a:p>
        </p:txBody>
      </p:sp>
      <p:sp>
        <p:nvSpPr>
          <p:cNvPr id="47" name="Retângulo 46"/>
          <p:cNvSpPr/>
          <p:nvPr/>
        </p:nvSpPr>
        <p:spPr>
          <a:xfrm>
            <a:off x="8405580" y="5481256"/>
            <a:ext cx="3600000" cy="252000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Auditoria</a:t>
            </a:r>
          </a:p>
          <a:p>
            <a:pPr algn="ctr"/>
            <a:endParaRPr lang="pt-BR" sz="1400" b="1" dirty="0"/>
          </a:p>
        </p:txBody>
      </p:sp>
      <p:sp>
        <p:nvSpPr>
          <p:cNvPr id="48" name="Retângulo 47"/>
          <p:cNvSpPr/>
          <p:nvPr/>
        </p:nvSpPr>
        <p:spPr>
          <a:xfrm>
            <a:off x="8765580" y="5866536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Circular BACEN 3.856/2017</a:t>
            </a:r>
          </a:p>
        </p:txBody>
      </p:sp>
      <p:sp>
        <p:nvSpPr>
          <p:cNvPr id="49" name="Retângulo 48"/>
          <p:cNvSpPr/>
          <p:nvPr/>
        </p:nvSpPr>
        <p:spPr>
          <a:xfrm>
            <a:off x="8405580" y="6165304"/>
            <a:ext cx="3600000" cy="252000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Ouvidoria</a:t>
            </a:r>
          </a:p>
          <a:p>
            <a:pPr algn="ctr"/>
            <a:endParaRPr lang="pt-BR" sz="1400" b="1" dirty="0"/>
          </a:p>
        </p:txBody>
      </p:sp>
      <p:sp>
        <p:nvSpPr>
          <p:cNvPr id="50" name="Retângulo 49"/>
          <p:cNvSpPr/>
          <p:nvPr/>
        </p:nvSpPr>
        <p:spPr>
          <a:xfrm>
            <a:off x="8765580" y="6489368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Circular BACEN 3.501/2010</a:t>
            </a:r>
          </a:p>
        </p:txBody>
      </p:sp>
      <p:sp>
        <p:nvSpPr>
          <p:cNvPr id="51" name="Mais 50"/>
          <p:cNvSpPr/>
          <p:nvPr/>
        </p:nvSpPr>
        <p:spPr>
          <a:xfrm>
            <a:off x="105588" y="1918399"/>
            <a:ext cx="236220" cy="199670"/>
          </a:xfrm>
          <a:prstGeom prst="mathPlus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2" name="Mais 51"/>
          <p:cNvSpPr/>
          <p:nvPr/>
        </p:nvSpPr>
        <p:spPr>
          <a:xfrm>
            <a:off x="105588" y="2247219"/>
            <a:ext cx="236220" cy="199670"/>
          </a:xfrm>
          <a:prstGeom prst="mathPlus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3" name="Mais 52"/>
          <p:cNvSpPr/>
          <p:nvPr/>
        </p:nvSpPr>
        <p:spPr>
          <a:xfrm>
            <a:off x="105588" y="5126181"/>
            <a:ext cx="236220" cy="199670"/>
          </a:xfrm>
          <a:prstGeom prst="mathPlus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4" name="Mais 53"/>
          <p:cNvSpPr/>
          <p:nvPr/>
        </p:nvSpPr>
        <p:spPr>
          <a:xfrm>
            <a:off x="99579" y="5488011"/>
            <a:ext cx="236220" cy="199670"/>
          </a:xfrm>
          <a:prstGeom prst="mathPlus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5" name="Mais 54"/>
          <p:cNvSpPr/>
          <p:nvPr/>
        </p:nvSpPr>
        <p:spPr>
          <a:xfrm>
            <a:off x="4156792" y="1967104"/>
            <a:ext cx="236220" cy="199670"/>
          </a:xfrm>
          <a:prstGeom prst="mathPlus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6" name="Mais 55"/>
          <p:cNvSpPr/>
          <p:nvPr/>
        </p:nvSpPr>
        <p:spPr>
          <a:xfrm>
            <a:off x="4156792" y="2359254"/>
            <a:ext cx="236220" cy="199670"/>
          </a:xfrm>
          <a:prstGeom prst="mathPlus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7" name="Mais 56"/>
          <p:cNvSpPr/>
          <p:nvPr/>
        </p:nvSpPr>
        <p:spPr>
          <a:xfrm>
            <a:off x="4156792" y="4676221"/>
            <a:ext cx="236220" cy="199670"/>
          </a:xfrm>
          <a:prstGeom prst="mathPlus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8" name="Mais 57"/>
          <p:cNvSpPr/>
          <p:nvPr/>
        </p:nvSpPr>
        <p:spPr>
          <a:xfrm>
            <a:off x="4156792" y="5076346"/>
            <a:ext cx="236220" cy="199670"/>
          </a:xfrm>
          <a:prstGeom prst="mathPlus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9" name="Mais 58"/>
          <p:cNvSpPr/>
          <p:nvPr/>
        </p:nvSpPr>
        <p:spPr>
          <a:xfrm>
            <a:off x="4169058" y="5435681"/>
            <a:ext cx="236220" cy="199670"/>
          </a:xfrm>
          <a:prstGeom prst="mathPlus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0" name="Mais 59"/>
          <p:cNvSpPr/>
          <p:nvPr/>
        </p:nvSpPr>
        <p:spPr>
          <a:xfrm>
            <a:off x="8411341" y="3002152"/>
            <a:ext cx="236220" cy="199670"/>
          </a:xfrm>
          <a:prstGeom prst="mathPlus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75618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 defTabSz="165884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pt-BR" sz="2400" b="1" dirty="0">
                <a:solidFill>
                  <a:schemeClr val="bg1"/>
                </a:solidFill>
              </a:rPr>
              <a:t>Potenciais Processos para Conformidade – Administradoras Porte 3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219275" y="1059190"/>
            <a:ext cx="3600000" cy="252000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Formação de Grupos</a:t>
            </a:r>
          </a:p>
          <a:p>
            <a:pPr algn="ctr"/>
            <a:endParaRPr lang="pt-BR" sz="1400" b="1" dirty="0"/>
          </a:p>
        </p:txBody>
      </p:sp>
      <p:sp>
        <p:nvSpPr>
          <p:cNvPr id="6" name="Retângulo 5"/>
          <p:cNvSpPr/>
          <p:nvPr/>
        </p:nvSpPr>
        <p:spPr>
          <a:xfrm>
            <a:off x="219275" y="2749235"/>
            <a:ext cx="3600000" cy="252000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Contemplação</a:t>
            </a:r>
          </a:p>
          <a:p>
            <a:pPr algn="ctr"/>
            <a:endParaRPr lang="pt-BR" sz="1400" b="1" dirty="0"/>
          </a:p>
        </p:txBody>
      </p:sp>
      <p:sp>
        <p:nvSpPr>
          <p:cNvPr id="7" name="Retângulo 6"/>
          <p:cNvSpPr/>
          <p:nvPr/>
        </p:nvSpPr>
        <p:spPr>
          <a:xfrm>
            <a:off x="219275" y="4777289"/>
            <a:ext cx="3600000" cy="252000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Cobrança</a:t>
            </a:r>
          </a:p>
          <a:p>
            <a:pPr algn="ctr"/>
            <a:endParaRPr lang="pt-BR" sz="1400" b="1" dirty="0"/>
          </a:p>
        </p:txBody>
      </p:sp>
      <p:sp>
        <p:nvSpPr>
          <p:cNvPr id="8" name="Retângulo 7"/>
          <p:cNvSpPr/>
          <p:nvPr/>
        </p:nvSpPr>
        <p:spPr>
          <a:xfrm>
            <a:off x="4225145" y="1059190"/>
            <a:ext cx="3600000" cy="252000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Fechamento Contábil</a:t>
            </a:r>
          </a:p>
          <a:p>
            <a:pPr algn="ctr"/>
            <a:endParaRPr lang="pt-BR" sz="1400" b="1" dirty="0"/>
          </a:p>
        </p:txBody>
      </p:sp>
      <p:sp>
        <p:nvSpPr>
          <p:cNvPr id="9" name="Retângulo 8"/>
          <p:cNvSpPr/>
          <p:nvPr/>
        </p:nvSpPr>
        <p:spPr>
          <a:xfrm>
            <a:off x="579275" y="1735208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Inclusão da proposta</a:t>
            </a:r>
          </a:p>
        </p:txBody>
      </p:sp>
      <p:sp>
        <p:nvSpPr>
          <p:cNvPr id="10" name="Retângulo 9"/>
          <p:cNvSpPr/>
          <p:nvPr/>
        </p:nvSpPr>
        <p:spPr>
          <a:xfrm>
            <a:off x="579275" y="3425253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Análise de Crédito</a:t>
            </a:r>
          </a:p>
        </p:txBody>
      </p:sp>
      <p:sp>
        <p:nvSpPr>
          <p:cNvPr id="11" name="Retângulo 10"/>
          <p:cNvSpPr/>
          <p:nvPr/>
        </p:nvSpPr>
        <p:spPr>
          <a:xfrm>
            <a:off x="579275" y="2411226"/>
            <a:ext cx="3240000" cy="252000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Pagamento das propostas </a:t>
            </a:r>
            <a:r>
              <a:rPr lang="pt-BR" sz="1400" dirty="0">
                <a:solidFill>
                  <a:srgbClr val="FF0000"/>
                </a:solidFill>
              </a:rPr>
              <a:t>(comissão)</a:t>
            </a:r>
          </a:p>
        </p:txBody>
      </p:sp>
      <p:sp>
        <p:nvSpPr>
          <p:cNvPr id="12" name="Retângulo 11"/>
          <p:cNvSpPr/>
          <p:nvPr/>
        </p:nvSpPr>
        <p:spPr>
          <a:xfrm>
            <a:off x="579275" y="4101271"/>
            <a:ext cx="3240000" cy="252000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Liberação dos Pagamentos</a:t>
            </a:r>
          </a:p>
        </p:txBody>
      </p:sp>
      <p:sp>
        <p:nvSpPr>
          <p:cNvPr id="16" name="Retângulo 15"/>
          <p:cNvSpPr/>
          <p:nvPr/>
        </p:nvSpPr>
        <p:spPr>
          <a:xfrm>
            <a:off x="579275" y="4439280"/>
            <a:ext cx="3240000" cy="252000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00" dirty="0">
                <a:solidFill>
                  <a:schemeClr val="tx1"/>
                </a:solidFill>
              </a:rPr>
              <a:t>Efetivação e Contabilização dos Pagamentos</a:t>
            </a:r>
          </a:p>
        </p:txBody>
      </p:sp>
      <p:sp>
        <p:nvSpPr>
          <p:cNvPr id="17" name="Retângulo 16"/>
          <p:cNvSpPr/>
          <p:nvPr/>
        </p:nvSpPr>
        <p:spPr>
          <a:xfrm>
            <a:off x="579275" y="5115298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Arrecadação </a:t>
            </a:r>
          </a:p>
        </p:txBody>
      </p:sp>
      <p:sp>
        <p:nvSpPr>
          <p:cNvPr id="18" name="Retângulo 17"/>
          <p:cNvSpPr/>
          <p:nvPr/>
        </p:nvSpPr>
        <p:spPr>
          <a:xfrm>
            <a:off x="579275" y="5453307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Identificação de Inadimplência </a:t>
            </a:r>
          </a:p>
        </p:txBody>
      </p:sp>
      <p:sp>
        <p:nvSpPr>
          <p:cNvPr id="19" name="Retângulo 18"/>
          <p:cNvSpPr/>
          <p:nvPr/>
        </p:nvSpPr>
        <p:spPr>
          <a:xfrm>
            <a:off x="579275" y="5791316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Cobrança e Retomada</a:t>
            </a:r>
          </a:p>
        </p:txBody>
      </p:sp>
      <p:sp>
        <p:nvSpPr>
          <p:cNvPr id="20" name="Retângulo 19"/>
          <p:cNvSpPr/>
          <p:nvPr/>
        </p:nvSpPr>
        <p:spPr>
          <a:xfrm>
            <a:off x="4585145" y="1789834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Demonstrações Financeiras</a:t>
            </a:r>
          </a:p>
        </p:txBody>
      </p:sp>
      <p:sp>
        <p:nvSpPr>
          <p:cNvPr id="21" name="Retângulo 20"/>
          <p:cNvSpPr/>
          <p:nvPr/>
        </p:nvSpPr>
        <p:spPr>
          <a:xfrm>
            <a:off x="4585145" y="2155156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Provisões e Contingências</a:t>
            </a:r>
          </a:p>
        </p:txBody>
      </p:sp>
      <p:sp>
        <p:nvSpPr>
          <p:cNvPr id="22" name="Retângulo 21"/>
          <p:cNvSpPr/>
          <p:nvPr/>
        </p:nvSpPr>
        <p:spPr>
          <a:xfrm>
            <a:off x="579275" y="1397199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Análise de viabilidade </a:t>
            </a:r>
          </a:p>
        </p:txBody>
      </p:sp>
      <p:sp>
        <p:nvSpPr>
          <p:cNvPr id="23" name="Retângulo 22"/>
          <p:cNvSpPr/>
          <p:nvPr/>
        </p:nvSpPr>
        <p:spPr>
          <a:xfrm>
            <a:off x="579275" y="2073217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Análise prévia do crédito</a:t>
            </a:r>
          </a:p>
        </p:txBody>
      </p:sp>
      <p:sp>
        <p:nvSpPr>
          <p:cNvPr id="24" name="Retângulo 23"/>
          <p:cNvSpPr/>
          <p:nvPr/>
        </p:nvSpPr>
        <p:spPr>
          <a:xfrm>
            <a:off x="579275" y="3087244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Assembleia (Ata, Sorteio, Lance)</a:t>
            </a:r>
          </a:p>
        </p:txBody>
      </p:sp>
      <p:sp>
        <p:nvSpPr>
          <p:cNvPr id="25" name="Retângulo 24"/>
          <p:cNvSpPr/>
          <p:nvPr/>
        </p:nvSpPr>
        <p:spPr>
          <a:xfrm>
            <a:off x="579275" y="6129328"/>
            <a:ext cx="3240000" cy="252000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Seguros e Multa</a:t>
            </a:r>
          </a:p>
        </p:txBody>
      </p:sp>
      <p:sp>
        <p:nvSpPr>
          <p:cNvPr id="26" name="Retângulo 25"/>
          <p:cNvSpPr/>
          <p:nvPr/>
        </p:nvSpPr>
        <p:spPr>
          <a:xfrm>
            <a:off x="4585145" y="1424512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Lançamentos Contábeis</a:t>
            </a:r>
          </a:p>
        </p:txBody>
      </p:sp>
      <p:sp>
        <p:nvSpPr>
          <p:cNvPr id="27" name="Retângulo 26"/>
          <p:cNvSpPr/>
          <p:nvPr/>
        </p:nvSpPr>
        <p:spPr>
          <a:xfrm>
            <a:off x="579275" y="3763262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Garantias</a:t>
            </a:r>
          </a:p>
        </p:txBody>
      </p:sp>
      <p:sp>
        <p:nvSpPr>
          <p:cNvPr id="28" name="Retângulo 27"/>
          <p:cNvSpPr/>
          <p:nvPr/>
        </p:nvSpPr>
        <p:spPr>
          <a:xfrm>
            <a:off x="4585145" y="2520478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Encerramento do Grupo</a:t>
            </a:r>
          </a:p>
        </p:txBody>
      </p:sp>
      <p:sp>
        <p:nvSpPr>
          <p:cNvPr id="29" name="Retângulo 28"/>
          <p:cNvSpPr/>
          <p:nvPr/>
        </p:nvSpPr>
        <p:spPr>
          <a:xfrm>
            <a:off x="4585145" y="2885800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Devolução de Valores</a:t>
            </a:r>
          </a:p>
        </p:txBody>
      </p:sp>
      <p:sp>
        <p:nvSpPr>
          <p:cNvPr id="30" name="Retângulo 29"/>
          <p:cNvSpPr/>
          <p:nvPr/>
        </p:nvSpPr>
        <p:spPr>
          <a:xfrm>
            <a:off x="4225145" y="5443054"/>
            <a:ext cx="3600000" cy="252000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Gestão de Terceiros</a:t>
            </a:r>
          </a:p>
          <a:p>
            <a:pPr algn="ctr"/>
            <a:endParaRPr lang="pt-BR" sz="1400" b="1" dirty="0"/>
          </a:p>
        </p:txBody>
      </p:sp>
      <p:sp>
        <p:nvSpPr>
          <p:cNvPr id="31" name="Retângulo 30"/>
          <p:cNvSpPr/>
          <p:nvPr/>
        </p:nvSpPr>
        <p:spPr>
          <a:xfrm>
            <a:off x="4585145" y="5808373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Contratos</a:t>
            </a:r>
          </a:p>
        </p:txBody>
      </p:sp>
      <p:sp>
        <p:nvSpPr>
          <p:cNvPr id="32" name="Retângulo 31"/>
          <p:cNvSpPr/>
          <p:nvPr/>
        </p:nvSpPr>
        <p:spPr>
          <a:xfrm>
            <a:off x="4225145" y="3251122"/>
            <a:ext cx="3600000" cy="252000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300" b="1" dirty="0"/>
          </a:p>
          <a:p>
            <a:pPr algn="ctr"/>
            <a:r>
              <a:rPr lang="pt-BR" sz="1300" b="1" dirty="0"/>
              <a:t>ITGC (</a:t>
            </a:r>
            <a:r>
              <a:rPr lang="en-US" sz="1300" b="1" dirty="0"/>
              <a:t>Information Technology General Controls</a:t>
            </a:r>
            <a:r>
              <a:rPr lang="pt-BR" sz="1300" b="1" dirty="0"/>
              <a:t>)</a:t>
            </a:r>
          </a:p>
          <a:p>
            <a:pPr algn="ctr"/>
            <a:endParaRPr lang="pt-BR" sz="1300" b="1" dirty="0"/>
          </a:p>
        </p:txBody>
      </p:sp>
      <p:sp>
        <p:nvSpPr>
          <p:cNvPr id="33" name="Retângulo 32"/>
          <p:cNvSpPr/>
          <p:nvPr/>
        </p:nvSpPr>
        <p:spPr>
          <a:xfrm>
            <a:off x="4585145" y="3616444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Gerenciamento de Backup</a:t>
            </a:r>
          </a:p>
        </p:txBody>
      </p:sp>
      <p:sp>
        <p:nvSpPr>
          <p:cNvPr id="34" name="Retângulo 33"/>
          <p:cNvSpPr/>
          <p:nvPr/>
        </p:nvSpPr>
        <p:spPr>
          <a:xfrm>
            <a:off x="4585145" y="3981766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Gestão de Acessos</a:t>
            </a:r>
          </a:p>
        </p:txBody>
      </p:sp>
      <p:sp>
        <p:nvSpPr>
          <p:cNvPr id="35" name="Retângulo 34"/>
          <p:cNvSpPr/>
          <p:nvPr/>
        </p:nvSpPr>
        <p:spPr>
          <a:xfrm>
            <a:off x="4585145" y="4347088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Gestão de Mudanças</a:t>
            </a:r>
          </a:p>
        </p:txBody>
      </p:sp>
      <p:sp>
        <p:nvSpPr>
          <p:cNvPr id="36" name="Retângulo 35"/>
          <p:cNvSpPr/>
          <p:nvPr/>
        </p:nvSpPr>
        <p:spPr>
          <a:xfrm>
            <a:off x="4585145" y="5077732"/>
            <a:ext cx="3240000" cy="252000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Plano de Continuidade dos Negócios</a:t>
            </a:r>
          </a:p>
        </p:txBody>
      </p:sp>
      <p:sp>
        <p:nvSpPr>
          <p:cNvPr id="37" name="Retângulo 36"/>
          <p:cNvSpPr/>
          <p:nvPr/>
        </p:nvSpPr>
        <p:spPr>
          <a:xfrm>
            <a:off x="4585145" y="4712410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Desenvolvimento (Homologação)</a:t>
            </a:r>
          </a:p>
        </p:txBody>
      </p:sp>
      <p:sp>
        <p:nvSpPr>
          <p:cNvPr id="38" name="Retângulo 37"/>
          <p:cNvSpPr/>
          <p:nvPr/>
        </p:nvSpPr>
        <p:spPr>
          <a:xfrm>
            <a:off x="223698" y="637993"/>
            <a:ext cx="7609898" cy="359185"/>
          </a:xfrm>
          <a:prstGeom prst="rect">
            <a:avLst/>
          </a:prstGeom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bg1"/>
                </a:solidFill>
              </a:rPr>
              <a:t>CONFORMIDADE / CONTROLES INTERNOS</a:t>
            </a:r>
          </a:p>
        </p:txBody>
      </p:sp>
      <p:sp>
        <p:nvSpPr>
          <p:cNvPr id="39" name="Retângulo 38"/>
          <p:cNvSpPr/>
          <p:nvPr/>
        </p:nvSpPr>
        <p:spPr>
          <a:xfrm>
            <a:off x="8355590" y="637138"/>
            <a:ext cx="3634555" cy="360040"/>
          </a:xfrm>
          <a:prstGeom prst="rect">
            <a:avLst/>
          </a:prstGeom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bg1"/>
                </a:solidFill>
              </a:rPr>
              <a:t>REGULATÓRIO</a:t>
            </a:r>
          </a:p>
        </p:txBody>
      </p:sp>
      <p:sp>
        <p:nvSpPr>
          <p:cNvPr id="40" name="Retângulo 39"/>
          <p:cNvSpPr/>
          <p:nvPr/>
        </p:nvSpPr>
        <p:spPr>
          <a:xfrm>
            <a:off x="8390145" y="1076298"/>
            <a:ext cx="3600000" cy="252000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Compliance</a:t>
            </a:r>
          </a:p>
          <a:p>
            <a:pPr algn="ctr"/>
            <a:endParaRPr lang="pt-BR" sz="1400" b="1" dirty="0"/>
          </a:p>
        </p:txBody>
      </p:sp>
      <p:sp>
        <p:nvSpPr>
          <p:cNvPr id="41" name="Retângulo 40"/>
          <p:cNvSpPr/>
          <p:nvPr/>
        </p:nvSpPr>
        <p:spPr>
          <a:xfrm>
            <a:off x="8750145" y="1407418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Circular BACEN 3.865/2017</a:t>
            </a:r>
          </a:p>
        </p:txBody>
      </p:sp>
      <p:sp>
        <p:nvSpPr>
          <p:cNvPr id="42" name="Retângulo 41"/>
          <p:cNvSpPr/>
          <p:nvPr/>
        </p:nvSpPr>
        <p:spPr>
          <a:xfrm>
            <a:off x="8750145" y="1738538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Reportes BACEN</a:t>
            </a:r>
          </a:p>
        </p:txBody>
      </p:sp>
      <p:sp>
        <p:nvSpPr>
          <p:cNvPr id="43" name="Retângulo 42"/>
          <p:cNvSpPr/>
          <p:nvPr/>
        </p:nvSpPr>
        <p:spPr>
          <a:xfrm>
            <a:off x="9110145" y="2050608"/>
            <a:ext cx="288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e.g.: CADOC 2080, SNG, </a:t>
            </a:r>
            <a:r>
              <a:rPr lang="pt-BR" sz="1400" dirty="0" err="1">
                <a:solidFill>
                  <a:schemeClr val="tx1"/>
                </a:solidFill>
              </a:rPr>
              <a:t>etc</a:t>
            </a:r>
            <a:endParaRPr lang="pt-BR" sz="1400" dirty="0">
              <a:solidFill>
                <a:schemeClr val="tx1"/>
              </a:solidFill>
            </a:endParaRPr>
          </a:p>
        </p:txBody>
      </p:sp>
      <p:sp>
        <p:nvSpPr>
          <p:cNvPr id="44" name="Retângulo 43"/>
          <p:cNvSpPr/>
          <p:nvPr/>
        </p:nvSpPr>
        <p:spPr>
          <a:xfrm>
            <a:off x="8750145" y="2348880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Ética e Conduta</a:t>
            </a:r>
          </a:p>
        </p:txBody>
      </p:sp>
      <p:sp>
        <p:nvSpPr>
          <p:cNvPr id="45" name="Retângulo 44"/>
          <p:cNvSpPr/>
          <p:nvPr/>
        </p:nvSpPr>
        <p:spPr>
          <a:xfrm>
            <a:off x="8750145" y="2680000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Análise de Fraude</a:t>
            </a:r>
          </a:p>
        </p:txBody>
      </p:sp>
      <p:sp>
        <p:nvSpPr>
          <p:cNvPr id="46" name="Retângulo 45"/>
          <p:cNvSpPr/>
          <p:nvPr/>
        </p:nvSpPr>
        <p:spPr>
          <a:xfrm>
            <a:off x="8750145" y="3011120"/>
            <a:ext cx="3240000" cy="252000"/>
          </a:xfrm>
          <a:prstGeom prst="rect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Canal de Denúncia</a:t>
            </a:r>
          </a:p>
        </p:txBody>
      </p:sp>
      <p:sp>
        <p:nvSpPr>
          <p:cNvPr id="47" name="Retângulo 46"/>
          <p:cNvSpPr/>
          <p:nvPr/>
        </p:nvSpPr>
        <p:spPr>
          <a:xfrm>
            <a:off x="8750145" y="3342240"/>
            <a:ext cx="3240000" cy="252000"/>
          </a:xfrm>
          <a:prstGeom prst="rect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Sigilo de Dados (LGPD)</a:t>
            </a:r>
          </a:p>
        </p:txBody>
      </p:sp>
      <p:sp>
        <p:nvSpPr>
          <p:cNvPr id="48" name="Retângulo 47"/>
          <p:cNvSpPr/>
          <p:nvPr/>
        </p:nvSpPr>
        <p:spPr>
          <a:xfrm>
            <a:off x="8390145" y="3673360"/>
            <a:ext cx="3600000" cy="252000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Prevenção à Lavagem de Dinheiro (PLD)</a:t>
            </a:r>
          </a:p>
          <a:p>
            <a:pPr algn="ctr"/>
            <a:endParaRPr lang="pt-BR" sz="1400" b="1" dirty="0"/>
          </a:p>
        </p:txBody>
      </p:sp>
      <p:sp>
        <p:nvSpPr>
          <p:cNvPr id="49" name="Retângulo 48"/>
          <p:cNvSpPr/>
          <p:nvPr/>
        </p:nvSpPr>
        <p:spPr>
          <a:xfrm>
            <a:off x="8750145" y="4004480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Circular BACEN 3.461/2009</a:t>
            </a:r>
          </a:p>
        </p:txBody>
      </p:sp>
      <p:sp>
        <p:nvSpPr>
          <p:cNvPr id="50" name="Retângulo 49"/>
          <p:cNvSpPr/>
          <p:nvPr/>
        </p:nvSpPr>
        <p:spPr>
          <a:xfrm>
            <a:off x="8750145" y="4335600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Lei Federal 9.613/1998</a:t>
            </a:r>
          </a:p>
        </p:txBody>
      </p:sp>
      <p:sp>
        <p:nvSpPr>
          <p:cNvPr id="51" name="Retângulo 50"/>
          <p:cNvSpPr/>
          <p:nvPr/>
        </p:nvSpPr>
        <p:spPr>
          <a:xfrm>
            <a:off x="9110145" y="4666720"/>
            <a:ext cx="288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Análise de PLD</a:t>
            </a:r>
          </a:p>
        </p:txBody>
      </p:sp>
      <p:sp>
        <p:nvSpPr>
          <p:cNvPr id="52" name="Retângulo 51"/>
          <p:cNvSpPr/>
          <p:nvPr/>
        </p:nvSpPr>
        <p:spPr>
          <a:xfrm>
            <a:off x="9110145" y="4997840"/>
            <a:ext cx="288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Análise de PPE</a:t>
            </a:r>
          </a:p>
        </p:txBody>
      </p:sp>
      <p:sp>
        <p:nvSpPr>
          <p:cNvPr id="53" name="Retângulo 52"/>
          <p:cNvSpPr/>
          <p:nvPr/>
        </p:nvSpPr>
        <p:spPr>
          <a:xfrm>
            <a:off x="9110145" y="5328960"/>
            <a:ext cx="288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Reporte ao COAF</a:t>
            </a:r>
          </a:p>
        </p:txBody>
      </p:sp>
      <p:sp>
        <p:nvSpPr>
          <p:cNvPr id="54" name="Retângulo 53"/>
          <p:cNvSpPr/>
          <p:nvPr/>
        </p:nvSpPr>
        <p:spPr>
          <a:xfrm>
            <a:off x="8390145" y="5589240"/>
            <a:ext cx="3600000" cy="252000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Auditoria</a:t>
            </a:r>
          </a:p>
          <a:p>
            <a:pPr algn="ctr"/>
            <a:endParaRPr lang="pt-BR" sz="1400" b="1" dirty="0"/>
          </a:p>
        </p:txBody>
      </p:sp>
      <p:sp>
        <p:nvSpPr>
          <p:cNvPr id="55" name="Retângulo 54"/>
          <p:cNvSpPr/>
          <p:nvPr/>
        </p:nvSpPr>
        <p:spPr>
          <a:xfrm>
            <a:off x="8750145" y="5920360"/>
            <a:ext cx="3240000" cy="252000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Circular BACEN 3.856/2017</a:t>
            </a:r>
          </a:p>
        </p:txBody>
      </p:sp>
      <p:sp>
        <p:nvSpPr>
          <p:cNvPr id="56" name="Retângulo 55"/>
          <p:cNvSpPr/>
          <p:nvPr/>
        </p:nvSpPr>
        <p:spPr>
          <a:xfrm>
            <a:off x="8390145" y="6232430"/>
            <a:ext cx="3600000" cy="252000"/>
          </a:xfrm>
          <a:prstGeom prst="rect">
            <a:avLst/>
          </a:prstGeo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1400" b="1" dirty="0"/>
          </a:p>
          <a:p>
            <a:pPr algn="ctr"/>
            <a:r>
              <a:rPr lang="pt-BR" sz="1400" b="1" dirty="0"/>
              <a:t>Ouvidoria</a:t>
            </a:r>
          </a:p>
          <a:p>
            <a:pPr algn="ctr"/>
            <a:endParaRPr lang="pt-BR" sz="1400" b="1" dirty="0"/>
          </a:p>
        </p:txBody>
      </p:sp>
      <p:sp>
        <p:nvSpPr>
          <p:cNvPr id="57" name="Retângulo 56"/>
          <p:cNvSpPr/>
          <p:nvPr/>
        </p:nvSpPr>
        <p:spPr>
          <a:xfrm>
            <a:off x="8750145" y="6525344"/>
            <a:ext cx="3240000" cy="235407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chemeClr val="tx1"/>
                </a:solidFill>
              </a:rPr>
              <a:t>Circular BACEN 3.501/2010</a:t>
            </a:r>
          </a:p>
        </p:txBody>
      </p:sp>
      <p:sp>
        <p:nvSpPr>
          <p:cNvPr id="59" name="Mais 58"/>
          <p:cNvSpPr/>
          <p:nvPr/>
        </p:nvSpPr>
        <p:spPr>
          <a:xfrm>
            <a:off x="219275" y="2414794"/>
            <a:ext cx="236220" cy="199670"/>
          </a:xfrm>
          <a:prstGeom prst="mathPlus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0" name="Mais 59"/>
          <p:cNvSpPr/>
          <p:nvPr/>
        </p:nvSpPr>
        <p:spPr>
          <a:xfrm>
            <a:off x="219275" y="4168031"/>
            <a:ext cx="236220" cy="199670"/>
          </a:xfrm>
          <a:prstGeom prst="mathPlus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1" name="Mais 60"/>
          <p:cNvSpPr/>
          <p:nvPr/>
        </p:nvSpPr>
        <p:spPr>
          <a:xfrm>
            <a:off x="219275" y="4480307"/>
            <a:ext cx="236220" cy="199670"/>
          </a:xfrm>
          <a:prstGeom prst="mathPlus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2" name="Mais 61"/>
          <p:cNvSpPr/>
          <p:nvPr/>
        </p:nvSpPr>
        <p:spPr>
          <a:xfrm>
            <a:off x="219275" y="6120146"/>
            <a:ext cx="236220" cy="199670"/>
          </a:xfrm>
          <a:prstGeom prst="mathPlus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3" name="Mais 62"/>
          <p:cNvSpPr/>
          <p:nvPr/>
        </p:nvSpPr>
        <p:spPr>
          <a:xfrm>
            <a:off x="4225555" y="5101538"/>
            <a:ext cx="236220" cy="199670"/>
          </a:xfrm>
          <a:prstGeom prst="mathPlus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4" name="Mais 63"/>
          <p:cNvSpPr/>
          <p:nvPr/>
        </p:nvSpPr>
        <p:spPr>
          <a:xfrm>
            <a:off x="8472905" y="3055208"/>
            <a:ext cx="236220" cy="199670"/>
          </a:xfrm>
          <a:prstGeom prst="mathPlus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5" name="Mais 64"/>
          <p:cNvSpPr/>
          <p:nvPr/>
        </p:nvSpPr>
        <p:spPr>
          <a:xfrm>
            <a:off x="8472905" y="3368162"/>
            <a:ext cx="236220" cy="199670"/>
          </a:xfrm>
          <a:prstGeom prst="mathPlus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6327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 defTabSz="165884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pt-BR" sz="2400" b="1" dirty="0">
                <a:solidFill>
                  <a:schemeClr val="bg1"/>
                </a:solidFill>
              </a:rPr>
              <a:t>Modelo de Controles Internos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graphicFrame>
        <p:nvGraphicFramePr>
          <p:cNvPr id="77" name="Diagrama 76"/>
          <p:cNvGraphicFramePr/>
          <p:nvPr>
            <p:extLst>
              <p:ext uri="{D42A27DB-BD31-4B8C-83A1-F6EECF244321}">
                <p14:modId xmlns:p14="http://schemas.microsoft.com/office/powerpoint/2010/main" val="3022709518"/>
              </p:ext>
            </p:extLst>
          </p:nvPr>
        </p:nvGraphicFramePr>
        <p:xfrm>
          <a:off x="3283113" y="1728587"/>
          <a:ext cx="7202712" cy="5049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79" name="Picture 33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4834" y="3098635"/>
            <a:ext cx="876557" cy="1186160"/>
          </a:xfrm>
          <a:prstGeom prst="rect">
            <a:avLst/>
          </a:prstGeom>
          <a:noFill/>
          <a:ln w="9525" algn="ctr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36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00385" y="1981222"/>
            <a:ext cx="1288003" cy="998307"/>
          </a:xfrm>
          <a:prstGeom prst="rect">
            <a:avLst/>
          </a:prstGeom>
          <a:noFill/>
          <a:ln w="9525" algn="ctr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39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2794" y="1843785"/>
            <a:ext cx="813946" cy="1105651"/>
          </a:xfrm>
          <a:prstGeom prst="rect">
            <a:avLst/>
          </a:prstGeom>
          <a:noFill/>
          <a:ln w="9525" algn="ctr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5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98832" y="5154704"/>
            <a:ext cx="1334514" cy="853391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6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83631" y="3241212"/>
            <a:ext cx="1030402" cy="1139644"/>
          </a:xfrm>
          <a:prstGeom prst="rect">
            <a:avLst/>
          </a:prstGeom>
          <a:noFill/>
          <a:ln w="9525" algn="ctr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30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600" r="-1323"/>
          <a:stretch>
            <a:fillRect/>
          </a:stretch>
        </p:blipFill>
        <p:spPr bwMode="auto">
          <a:xfrm>
            <a:off x="1822064" y="4828400"/>
            <a:ext cx="1404281" cy="941057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5" name="TextBox 6"/>
          <p:cNvSpPr txBox="1"/>
          <p:nvPr/>
        </p:nvSpPr>
        <p:spPr>
          <a:xfrm>
            <a:off x="4328866" y="759787"/>
            <a:ext cx="7167734" cy="720000"/>
          </a:xfrm>
          <a:prstGeom prst="rect">
            <a:avLst/>
          </a:prstGeom>
          <a:solidFill>
            <a:srgbClr val="808080">
              <a:lumMod val="40000"/>
              <a:lumOff val="60000"/>
            </a:srgb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lIns="82771" tIns="41386" rIns="82771" bIns="41386" anchor="ctr"/>
          <a:lstStyle>
            <a:defPPr>
              <a:defRPr lang="en-GB"/>
            </a:defPPr>
            <a:lvl1pPr>
              <a:defRPr sz="1700" b="1">
                <a:solidFill>
                  <a:srgbClr val="000000"/>
                </a:solidFill>
                <a:cs typeface="Arial Unicode MS" charset="0"/>
              </a:defRPr>
            </a:lvl1pPr>
          </a:lstStyle>
          <a:p>
            <a:pPr marL="0" marR="0" lvl="0" indent="0" defTabSz="40640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/>
              <a:defRPr/>
            </a:pPr>
            <a:r>
              <a:rPr kumimoji="0" lang="pt-B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Arial Unicode MS" pitchFamily="34" charset="-128"/>
                <a:cs typeface="Arial Unicode MS" charset="0"/>
              </a:rPr>
              <a:t>As empresas auditadas devem apresentar o seu desenho de controle interno</a:t>
            </a:r>
          </a:p>
        </p:txBody>
      </p:sp>
      <p:pic>
        <p:nvPicPr>
          <p:cNvPr id="88" name="Picture 2" descr="http://www.sophosnet.com.br/images/img_oquee.jp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8" b="281"/>
          <a:stretch/>
        </p:blipFill>
        <p:spPr bwMode="auto">
          <a:xfrm>
            <a:off x="409762" y="748255"/>
            <a:ext cx="3598006" cy="1960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0496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 defTabSz="165884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pt-BR" sz="2400" b="1" dirty="0">
                <a:solidFill>
                  <a:schemeClr val="bg1"/>
                </a:solidFill>
              </a:rPr>
              <a:t>Modelo de </a:t>
            </a:r>
            <a:r>
              <a:rPr lang="pt-BR" sz="2400" b="1" i="1" dirty="0">
                <a:solidFill>
                  <a:schemeClr val="bg1"/>
                </a:solidFill>
              </a:rPr>
              <a:t>Compliance</a:t>
            </a:r>
            <a:r>
              <a:rPr lang="pt-BR" sz="2400" b="1" dirty="0">
                <a:solidFill>
                  <a:schemeClr val="bg1"/>
                </a:solidFill>
              </a:rPr>
              <a:t> (Controles Internos)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sp>
        <p:nvSpPr>
          <p:cNvPr id="34" name="Rectangle 61"/>
          <p:cNvSpPr>
            <a:spLocks noChangeArrowheads="1"/>
          </p:cNvSpPr>
          <p:nvPr/>
        </p:nvSpPr>
        <p:spPr bwMode="auto">
          <a:xfrm>
            <a:off x="1775520" y="836712"/>
            <a:ext cx="87709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710" tIns="48305" rIns="98710" bIns="48305"/>
          <a:lstStyle>
            <a:lvl1pPr defTabSz="839788"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1pPr>
            <a:lvl2pPr marL="630238" defTabSz="839788"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2pPr>
            <a:lvl3pPr defTabSz="839788"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3pPr>
            <a:lvl4pPr defTabSz="839788"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4pPr>
            <a:lvl5pPr defTabSz="839788"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5pPr>
            <a:lvl6pPr marL="2322513" indent="-206375" defTabSz="839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6pPr>
            <a:lvl7pPr marL="2779713" indent="-206375" defTabSz="839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7pPr>
            <a:lvl8pPr marL="3236913" indent="-206375" defTabSz="839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8pPr>
            <a:lvl9pPr marL="3694113" indent="-206375" defTabSz="839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marL="0" marR="0" lvl="0" indent="0" algn="just" defTabSz="839788" eaLnBrk="1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/>
              <a:defRPr/>
            </a:pPr>
            <a:r>
              <a:rPr kumimoji="0" lang="pt-BR" altLang="pt-BR" sz="17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Arial Unicode MS" pitchFamily="34" charset="-128"/>
                <a:cs typeface="Arial Unicode MS" pitchFamily="34" charset="-128"/>
              </a:rPr>
              <a:t>Os riscos identificados em um processo podem ser </a:t>
            </a:r>
            <a:r>
              <a:rPr kumimoji="0" lang="pt-BR" altLang="pt-BR" sz="17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Arial Unicode MS" pitchFamily="34" charset="-128"/>
                <a:cs typeface="Arial Unicode MS" pitchFamily="34" charset="-128"/>
              </a:rPr>
              <a:t>mitigados</a:t>
            </a:r>
            <a:r>
              <a:rPr kumimoji="0" lang="pt-BR" altLang="pt-BR" sz="17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Arial Unicode MS" pitchFamily="34" charset="-128"/>
                <a:cs typeface="Arial Unicode MS" pitchFamily="34" charset="-128"/>
              </a:rPr>
              <a:t> por controles internos. </a:t>
            </a:r>
          </a:p>
          <a:p>
            <a:pPr marL="630238" marR="0" lvl="1" indent="0" algn="just" defTabSz="839788" eaLnBrk="1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/>
              <a:defRPr/>
            </a:pPr>
            <a:endParaRPr kumimoji="0" lang="en-US" altLang="pt-BR" sz="17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5" name="Retângulo 34"/>
          <p:cNvSpPr/>
          <p:nvPr/>
        </p:nvSpPr>
        <p:spPr bwMode="auto">
          <a:xfrm>
            <a:off x="1927921" y="1430436"/>
            <a:ext cx="8266113" cy="1250950"/>
          </a:xfrm>
          <a:prstGeom prst="rect">
            <a:avLst/>
          </a:prstGeom>
          <a:solidFill>
            <a:srgbClr val="FFFFFF">
              <a:lumMod val="85000"/>
            </a:srgb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1" indent="0" algn="just" defTabSz="407526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rPr>
              <a:t>“Controle interno é um </a:t>
            </a:r>
            <a:r>
              <a:rPr kumimoji="0" lang="pt-BR" altLang="pt-BR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rPr>
              <a:t>processo</a:t>
            </a:r>
            <a:r>
              <a:rPr kumimoji="0" lang="pt-BR" altLang="pt-B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rPr>
              <a:t> conduzido pela estrutura de governança, administração e outros </a:t>
            </a:r>
            <a:r>
              <a:rPr kumimoji="0" lang="pt-BR" altLang="pt-BR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rPr>
              <a:t>profissionais</a:t>
            </a:r>
            <a:r>
              <a:rPr kumimoji="0" lang="pt-BR" altLang="pt-B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rPr>
              <a:t> da entidade, e desenvolvido para proporcionar </a:t>
            </a:r>
            <a:r>
              <a:rPr kumimoji="0" lang="pt-BR" altLang="pt-BR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rPr>
              <a:t>segurança razoável</a:t>
            </a:r>
            <a:r>
              <a:rPr kumimoji="0" lang="pt-BR" altLang="pt-B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rPr>
              <a:t> com respeito à </a:t>
            </a:r>
            <a:r>
              <a:rPr kumimoji="0" lang="pt-BR" altLang="pt-BR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rPr>
              <a:t>realização dos objetivos</a:t>
            </a:r>
            <a:r>
              <a:rPr kumimoji="0" lang="pt-BR" altLang="pt-B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Arial Unicode MS" pitchFamily="34" charset="-128"/>
                <a:cs typeface="Arial Unicode MS" pitchFamily="34" charset="-128"/>
              </a:rPr>
              <a:t> relacionados a operações, divulgação e conformidade.” (COSO,2013)</a:t>
            </a:r>
          </a:p>
        </p:txBody>
      </p:sp>
      <p:sp>
        <p:nvSpPr>
          <p:cNvPr id="36" name="Elipse 35"/>
          <p:cNvSpPr/>
          <p:nvPr/>
        </p:nvSpPr>
        <p:spPr bwMode="auto">
          <a:xfrm>
            <a:off x="2046981" y="3059212"/>
            <a:ext cx="3124200" cy="2209801"/>
          </a:xfrm>
          <a:prstGeom prst="ellipse">
            <a:avLst/>
          </a:prstGeom>
          <a:solidFill>
            <a:srgbClr val="404040"/>
          </a:solidFill>
          <a:ln>
            <a:noFill/>
            <a:headEnd type="none" w="med" len="med"/>
            <a:tailEnd type="none" w="med" len="med"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tIns="0" bIns="0"/>
          <a:lstStyle/>
          <a:p>
            <a:pPr marL="0" marR="0" lvl="0" indent="0" algn="ctr" defTabSz="407526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/>
              <a:defRPr/>
            </a:pPr>
            <a:r>
              <a:rPr kumimoji="0" lang="pt-BR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Processo</a:t>
            </a:r>
          </a:p>
        </p:txBody>
      </p:sp>
      <p:sp>
        <p:nvSpPr>
          <p:cNvPr id="37" name="Elipse 36"/>
          <p:cNvSpPr/>
          <p:nvPr/>
        </p:nvSpPr>
        <p:spPr bwMode="auto">
          <a:xfrm>
            <a:off x="2596420" y="3745011"/>
            <a:ext cx="1981200" cy="1295400"/>
          </a:xfrm>
          <a:prstGeom prst="ellipse">
            <a:avLst/>
          </a:prstGeom>
          <a:solidFill>
            <a:srgbClr val="A6A6A6"/>
          </a:solidFill>
          <a:ln>
            <a:noFill/>
            <a:headEnd type="none" w="med" len="med"/>
            <a:tailEnd type="none" w="med" len="med"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tIns="0"/>
          <a:lstStyle/>
          <a:p>
            <a:pPr marL="0" marR="0" lvl="0" indent="0" algn="ctr" defTabSz="407526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/>
              <a:defRPr/>
            </a:pPr>
            <a:r>
              <a:rPr kumimoji="0" lang="pt-BR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Atividade</a:t>
            </a:r>
          </a:p>
        </p:txBody>
      </p:sp>
      <p:sp>
        <p:nvSpPr>
          <p:cNvPr id="38" name="Retângulo de cantos arredondados 8"/>
          <p:cNvSpPr/>
          <p:nvPr/>
        </p:nvSpPr>
        <p:spPr bwMode="auto">
          <a:xfrm>
            <a:off x="2999483" y="4430811"/>
            <a:ext cx="1197139" cy="381000"/>
          </a:xfrm>
          <a:prstGeom prst="roundRect">
            <a:avLst/>
          </a:prstGeom>
          <a:gradFill rotWithShape="1">
            <a:gsLst>
              <a:gs pos="0">
                <a:srgbClr val="3333CC">
                  <a:satMod val="103000"/>
                  <a:lumMod val="102000"/>
                  <a:tint val="94000"/>
                </a:srgbClr>
              </a:gs>
              <a:gs pos="50000">
                <a:srgbClr val="3333CC">
                  <a:satMod val="110000"/>
                  <a:lumMod val="100000"/>
                  <a:shade val="100000"/>
                </a:srgbClr>
              </a:gs>
              <a:gs pos="100000">
                <a:srgbClr val="3333CC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  <a:headEnd type="none" w="med" len="med"/>
            <a:tailEnd type="none" w="med" len="med"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marL="0" marR="0" lvl="0" indent="0" algn="ctr" defTabSz="407526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/>
              <a:defRPr/>
            </a:pPr>
            <a:r>
              <a:rPr kumimoji="0" lang="pt-BR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Controle</a:t>
            </a:r>
          </a:p>
        </p:txBody>
      </p:sp>
      <p:sp>
        <p:nvSpPr>
          <p:cNvPr id="39" name="CaixaDeTexto 38"/>
          <p:cNvSpPr txBox="1">
            <a:spLocks noChangeArrowheads="1"/>
          </p:cNvSpPr>
          <p:nvPr/>
        </p:nvSpPr>
        <p:spPr bwMode="auto">
          <a:xfrm>
            <a:off x="5399783" y="3267175"/>
            <a:ext cx="42275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06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altLang="pt-BR" sz="120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Sequência de atividades realizadas para  concluir uma tarefa e alcançar os objetivos da empresa.</a:t>
            </a:r>
          </a:p>
        </p:txBody>
      </p:sp>
      <p:cxnSp>
        <p:nvCxnSpPr>
          <p:cNvPr id="40" name="Conector de seta reta 10"/>
          <p:cNvCxnSpPr>
            <a:cxnSpLocks noChangeShapeType="1"/>
            <a:endCxn id="39" idx="1"/>
          </p:cNvCxnSpPr>
          <p:nvPr/>
        </p:nvCxnSpPr>
        <p:spPr bwMode="auto">
          <a:xfrm flipV="1">
            <a:off x="4332983" y="3497361"/>
            <a:ext cx="1066800" cy="6350"/>
          </a:xfrm>
          <a:prstGeom prst="straightConnector1">
            <a:avLst/>
          </a:prstGeom>
          <a:noFill/>
          <a:ln w="38100" algn="ctr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" name="Conector de seta reta 11"/>
          <p:cNvCxnSpPr>
            <a:cxnSpLocks noChangeShapeType="1"/>
          </p:cNvCxnSpPr>
          <p:nvPr/>
        </p:nvCxnSpPr>
        <p:spPr bwMode="auto">
          <a:xfrm>
            <a:off x="4196458" y="4049811"/>
            <a:ext cx="1255712" cy="0"/>
          </a:xfrm>
          <a:prstGeom prst="straightConnector1">
            <a:avLst/>
          </a:prstGeom>
          <a:noFill/>
          <a:ln w="38100" algn="ctr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2" name="CaixaDeTexto 41"/>
          <p:cNvSpPr txBox="1">
            <a:spLocks noChangeArrowheads="1"/>
          </p:cNvSpPr>
          <p:nvPr/>
        </p:nvSpPr>
        <p:spPr bwMode="auto">
          <a:xfrm>
            <a:off x="5391846" y="3802162"/>
            <a:ext cx="4994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1pPr>
            <a:lvl2pPr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2pPr>
            <a:lvl3pPr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5pPr>
            <a:lvl6pPr marL="2322513" indent="-206375" defTabSz="406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6pPr>
            <a:lvl7pPr marL="2779713" indent="-206375" defTabSz="406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7pPr>
            <a:lvl8pPr marL="3236913" indent="-206375" defTabSz="406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8pPr>
            <a:lvl9pPr marL="3694113" indent="-206375" defTabSz="406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marL="0" marR="0" lvl="2" indent="0" defTabSz="406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Arial Unicode MS" pitchFamily="34" charset="-128"/>
                <a:cs typeface="Arial Unicode MS" pitchFamily="34" charset="-128"/>
              </a:rPr>
              <a:t>Rotinas que suportam os controles e que dependem de outras atividades para formar um controle. Isoladamente, não mitigam o risco.</a:t>
            </a:r>
          </a:p>
        </p:txBody>
      </p:sp>
      <p:cxnSp>
        <p:nvCxnSpPr>
          <p:cNvPr id="43" name="Conector de seta reta 13"/>
          <p:cNvCxnSpPr>
            <a:cxnSpLocks noChangeShapeType="1"/>
          </p:cNvCxnSpPr>
          <p:nvPr/>
        </p:nvCxnSpPr>
        <p:spPr bwMode="auto">
          <a:xfrm flipV="1">
            <a:off x="4067870" y="4581624"/>
            <a:ext cx="1423988" cy="17462"/>
          </a:xfrm>
          <a:prstGeom prst="straightConnector1">
            <a:avLst/>
          </a:prstGeom>
          <a:noFill/>
          <a:ln w="38100" algn="ctr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" name="CaixaDeTexto 43"/>
          <p:cNvSpPr txBox="1">
            <a:spLocks noChangeArrowheads="1"/>
          </p:cNvSpPr>
          <p:nvPr/>
        </p:nvSpPr>
        <p:spPr bwMode="auto">
          <a:xfrm>
            <a:off x="5452170" y="4345087"/>
            <a:ext cx="44973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1pPr>
            <a:lvl2pPr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2pPr>
            <a:lvl3pPr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5pPr>
            <a:lvl6pPr marL="2322513" indent="-206375" defTabSz="406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6pPr>
            <a:lvl7pPr marL="2779713" indent="-206375" defTabSz="406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7pPr>
            <a:lvl8pPr marL="3236913" indent="-206375" defTabSz="406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8pPr>
            <a:lvl9pPr marL="3694113" indent="-206375" defTabSz="406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marL="0" marR="0" lvl="2" indent="0" defTabSz="406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1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Arial Unicode MS" pitchFamily="34" charset="-128"/>
                <a:cs typeface="Arial Unicode MS" pitchFamily="34" charset="-128"/>
              </a:rPr>
              <a:t>Tarefas mensuráveis que visam assegurar o cumprimento das  diretrizes estabelecidas pela administração.</a:t>
            </a:r>
          </a:p>
        </p:txBody>
      </p:sp>
      <p:cxnSp>
        <p:nvCxnSpPr>
          <p:cNvPr id="45" name="Conector de seta reta 21"/>
          <p:cNvCxnSpPr>
            <a:cxnSpLocks noChangeShapeType="1"/>
            <a:endCxn id="46" idx="0"/>
          </p:cNvCxnSpPr>
          <p:nvPr/>
        </p:nvCxnSpPr>
        <p:spPr bwMode="auto">
          <a:xfrm flipH="1">
            <a:off x="2816921" y="4805462"/>
            <a:ext cx="334963" cy="561975"/>
          </a:xfrm>
          <a:prstGeom prst="straightConnector1">
            <a:avLst/>
          </a:prstGeom>
          <a:noFill/>
          <a:ln w="38100" algn="ctr">
            <a:solidFill>
              <a:srgbClr val="2020E4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" name="CaixaDeTexto 45"/>
          <p:cNvSpPr txBox="1">
            <a:spLocks noChangeArrowheads="1"/>
          </p:cNvSpPr>
          <p:nvPr/>
        </p:nvSpPr>
        <p:spPr bwMode="auto">
          <a:xfrm>
            <a:off x="2397820" y="5367437"/>
            <a:ext cx="838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1pPr>
            <a:lvl2pPr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2pPr>
            <a:lvl3pPr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5pPr>
            <a:lvl6pPr marL="2322513" indent="-206375" defTabSz="406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6pPr>
            <a:lvl7pPr marL="2779713" indent="-206375" defTabSz="406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7pPr>
            <a:lvl8pPr marL="3236913" indent="-206375" defTabSz="406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8pPr>
            <a:lvl9pPr marL="3694113" indent="-206375" defTabSz="406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marL="0" marR="0" lvl="2" indent="0" algn="ctr" defTabSz="406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1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Arial Unicode MS" pitchFamily="34" charset="-128"/>
                <a:cs typeface="Arial Unicode MS" pitchFamily="34" charset="-128"/>
              </a:rPr>
              <a:t>Existir</a:t>
            </a:r>
          </a:p>
        </p:txBody>
      </p:sp>
      <p:cxnSp>
        <p:nvCxnSpPr>
          <p:cNvPr id="47" name="Conector de seta reta 24"/>
          <p:cNvCxnSpPr>
            <a:cxnSpLocks noChangeShapeType="1"/>
            <a:endCxn id="48" idx="0"/>
          </p:cNvCxnSpPr>
          <p:nvPr/>
        </p:nvCxnSpPr>
        <p:spPr bwMode="auto">
          <a:xfrm flipH="1">
            <a:off x="3586858" y="4811811"/>
            <a:ext cx="11112" cy="850900"/>
          </a:xfrm>
          <a:prstGeom prst="straightConnector1">
            <a:avLst/>
          </a:prstGeom>
          <a:noFill/>
          <a:ln w="38100" algn="ctr">
            <a:solidFill>
              <a:srgbClr val="2020E4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" name="CaixaDeTexto 47"/>
          <p:cNvSpPr txBox="1">
            <a:spLocks noChangeArrowheads="1"/>
          </p:cNvSpPr>
          <p:nvPr/>
        </p:nvSpPr>
        <p:spPr bwMode="auto">
          <a:xfrm>
            <a:off x="3091558" y="5662712"/>
            <a:ext cx="9906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1pPr>
            <a:lvl2pPr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2pPr>
            <a:lvl3pPr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5pPr>
            <a:lvl6pPr marL="2322513" indent="-206375" defTabSz="406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6pPr>
            <a:lvl7pPr marL="2779713" indent="-206375" defTabSz="406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7pPr>
            <a:lvl8pPr marL="3236913" indent="-206375" defTabSz="406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8pPr>
            <a:lvl9pPr marL="3694113" indent="-206375" defTabSz="406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marL="0" marR="0" lvl="2" indent="0" algn="ctr" defTabSz="406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1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Arial Unicode MS" pitchFamily="34" charset="-128"/>
                <a:cs typeface="Arial Unicode MS" pitchFamily="34" charset="-128"/>
              </a:rPr>
              <a:t>Testável</a:t>
            </a:r>
          </a:p>
        </p:txBody>
      </p:sp>
      <p:sp>
        <p:nvSpPr>
          <p:cNvPr id="49" name="CaixaDeTexto 48"/>
          <p:cNvSpPr txBox="1">
            <a:spLocks noChangeArrowheads="1"/>
          </p:cNvSpPr>
          <p:nvPr/>
        </p:nvSpPr>
        <p:spPr bwMode="auto">
          <a:xfrm>
            <a:off x="3974209" y="5383311"/>
            <a:ext cx="8921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1pPr>
            <a:lvl2pPr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2pPr>
            <a:lvl3pPr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3pPr>
            <a:lvl4pPr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5pPr>
            <a:lvl6pPr marL="2322513" indent="-206375" defTabSz="406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6pPr>
            <a:lvl7pPr marL="2779713" indent="-206375" defTabSz="406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7pPr>
            <a:lvl8pPr marL="3236913" indent="-206375" defTabSz="406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8pPr>
            <a:lvl9pPr marL="3694113" indent="-206375" defTabSz="406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marL="0" marR="0" lvl="2" indent="0" algn="ctr" defTabSz="406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1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Arial Unicode MS" pitchFamily="34" charset="-128"/>
                <a:cs typeface="Arial Unicode MS" pitchFamily="34" charset="-128"/>
              </a:rPr>
              <a:t>Ter um dono</a:t>
            </a:r>
          </a:p>
        </p:txBody>
      </p:sp>
      <p:cxnSp>
        <p:nvCxnSpPr>
          <p:cNvPr id="50" name="Conector de seta reta 29"/>
          <p:cNvCxnSpPr>
            <a:cxnSpLocks noChangeShapeType="1"/>
            <a:endCxn id="49" idx="0"/>
          </p:cNvCxnSpPr>
          <p:nvPr/>
        </p:nvCxnSpPr>
        <p:spPr bwMode="auto">
          <a:xfrm>
            <a:off x="4032945" y="4805461"/>
            <a:ext cx="387350" cy="577850"/>
          </a:xfrm>
          <a:prstGeom prst="straightConnector1">
            <a:avLst/>
          </a:prstGeom>
          <a:noFill/>
          <a:ln w="38100" algn="ctr">
            <a:solidFill>
              <a:srgbClr val="2020E4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1" name="Picture 7" descr="http://sportv.globo.com/platb/files/1103/2011/10/SEMFOR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93946" y="5383311"/>
            <a:ext cx="1058863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4968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2" grpId="0"/>
      <p:bldP spid="44" grpId="0"/>
      <p:bldP spid="46" grpId="0"/>
      <p:bldP spid="48" grpId="0"/>
      <p:bldP spid="4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 defTabSz="165884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pt-BR" sz="2400" b="1" dirty="0">
                <a:solidFill>
                  <a:schemeClr val="bg1"/>
                </a:solidFill>
              </a:rPr>
              <a:t>Modelo de </a:t>
            </a:r>
            <a:r>
              <a:rPr lang="pt-BR" sz="2400" b="1" i="1" dirty="0">
                <a:solidFill>
                  <a:schemeClr val="bg1"/>
                </a:solidFill>
              </a:rPr>
              <a:t>Compliance</a:t>
            </a:r>
            <a:r>
              <a:rPr lang="pt-BR" sz="2400" b="1" dirty="0">
                <a:solidFill>
                  <a:schemeClr val="bg1"/>
                </a:solidFill>
              </a:rPr>
              <a:t> (Controles Internos)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pic>
        <p:nvPicPr>
          <p:cNvPr id="18" name="Picture 2" descr="cadeado-e-corrente-thumb1057634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AEAEA"/>
              </a:clrFrom>
              <a:clrTo>
                <a:srgbClr val="EAEAE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3679" y="2353196"/>
            <a:ext cx="3456000" cy="2298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AutoShape 4"/>
          <p:cNvSpPr>
            <a:spLocks noChangeArrowheads="1"/>
          </p:cNvSpPr>
          <p:nvPr/>
        </p:nvSpPr>
        <p:spPr bwMode="auto">
          <a:xfrm rot="-5400000">
            <a:off x="3511444" y="1832780"/>
            <a:ext cx="4474550" cy="379008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531" y="10476"/>
                </a:moveTo>
                <a:cubicBezTo>
                  <a:pt x="16362" y="7473"/>
                  <a:pt x="13903" y="5110"/>
                  <a:pt x="10896" y="5059"/>
                </a:cubicBezTo>
                <a:lnTo>
                  <a:pt x="10980" y="1"/>
                </a:lnTo>
                <a:cubicBezTo>
                  <a:pt x="16638" y="96"/>
                  <a:pt x="21263" y="4541"/>
                  <a:pt x="21582" y="10190"/>
                </a:cubicBezTo>
                <a:lnTo>
                  <a:pt x="24278" y="10038"/>
                </a:lnTo>
                <a:lnTo>
                  <a:pt x="19352" y="15554"/>
                </a:lnTo>
                <a:lnTo>
                  <a:pt x="13836" y="10628"/>
                </a:lnTo>
                <a:lnTo>
                  <a:pt x="16531" y="10476"/>
                </a:lnTo>
                <a:close/>
              </a:path>
            </a:pathLst>
          </a:cu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2945" tIns="41473" rIns="82945" bIns="41473" anchor="ctr"/>
          <a:lstStyle/>
          <a:p>
            <a:pPr marL="0" marR="0" lvl="0" indent="0" defTabSz="405558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6516239" y="4195149"/>
            <a:ext cx="2253600" cy="78344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82945" tIns="41473" rIns="82945" bIns="41473" anchor="ctr"/>
          <a:lstStyle/>
          <a:p>
            <a:pPr marL="0" marR="0" lvl="0" indent="0" defTabSz="405558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pt-BR" altLang="pt-B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1" name="AutoShape 4"/>
          <p:cNvSpPr>
            <a:spLocks noChangeArrowheads="1"/>
          </p:cNvSpPr>
          <p:nvPr/>
        </p:nvSpPr>
        <p:spPr bwMode="auto">
          <a:xfrm>
            <a:off x="3935760" y="1556792"/>
            <a:ext cx="4474080" cy="3789038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531" y="10476"/>
                </a:moveTo>
                <a:cubicBezTo>
                  <a:pt x="16362" y="7473"/>
                  <a:pt x="13903" y="5110"/>
                  <a:pt x="10896" y="5059"/>
                </a:cubicBezTo>
                <a:lnTo>
                  <a:pt x="10980" y="1"/>
                </a:lnTo>
                <a:cubicBezTo>
                  <a:pt x="16638" y="96"/>
                  <a:pt x="21263" y="4541"/>
                  <a:pt x="21582" y="10190"/>
                </a:cubicBezTo>
                <a:lnTo>
                  <a:pt x="24278" y="10038"/>
                </a:lnTo>
                <a:lnTo>
                  <a:pt x="19352" y="15554"/>
                </a:lnTo>
                <a:lnTo>
                  <a:pt x="13836" y="10628"/>
                </a:lnTo>
                <a:lnTo>
                  <a:pt x="16531" y="10476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2945" tIns="41473" rIns="82945" bIns="41473" anchor="ctr"/>
          <a:lstStyle/>
          <a:p>
            <a:pPr marL="0" marR="0" lvl="0" indent="0" defTabSz="405558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2" name="AutoShape 6"/>
          <p:cNvSpPr>
            <a:spLocks noChangeArrowheads="1"/>
          </p:cNvSpPr>
          <p:nvPr/>
        </p:nvSpPr>
        <p:spPr bwMode="auto">
          <a:xfrm>
            <a:off x="3807599" y="1679205"/>
            <a:ext cx="4474080" cy="3789037"/>
          </a:xfrm>
          <a:custGeom>
            <a:avLst/>
            <a:gdLst>
              <a:gd name="T0" fmla="*/ 163522869 w 21600"/>
              <a:gd name="T1" fmla="*/ 688359595 h 21600"/>
              <a:gd name="T2" fmla="*/ 564717110 w 21600"/>
              <a:gd name="T3" fmla="*/ 714794692 h 21600"/>
              <a:gd name="T4" fmla="*/ 347225257 w 21600"/>
              <a:gd name="T5" fmla="*/ 557567453 h 21600"/>
              <a:gd name="T6" fmla="*/ -140788114 w 21600"/>
              <a:gd name="T7" fmla="*/ 398433333 h 21600"/>
              <a:gd name="T8" fmla="*/ 132288698 w 21600"/>
              <a:gd name="T9" fmla="*/ 206732183 h 21600"/>
              <a:gd name="T10" fmla="*/ 399629758 w 21600"/>
              <a:gd name="T11" fmla="*/ 40254642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4964" y="10738"/>
                </a:moveTo>
                <a:cubicBezTo>
                  <a:pt x="4964" y="10758"/>
                  <a:pt x="4964" y="10779"/>
                  <a:pt x="4964" y="10799"/>
                </a:cubicBezTo>
                <a:cubicBezTo>
                  <a:pt x="4964" y="14023"/>
                  <a:pt x="7576" y="16636"/>
                  <a:pt x="10800" y="16636"/>
                </a:cubicBezTo>
                <a:cubicBezTo>
                  <a:pt x="10807" y="16636"/>
                  <a:pt x="10814" y="16635"/>
                  <a:pt x="10821" y="16635"/>
                </a:cubicBezTo>
                <a:lnTo>
                  <a:pt x="10840" y="21599"/>
                </a:lnTo>
                <a:cubicBezTo>
                  <a:pt x="10826" y="21599"/>
                  <a:pt x="10813" y="21599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-1" y="10761"/>
                  <a:pt x="0" y="10723"/>
                  <a:pt x="0" y="10685"/>
                </a:cubicBezTo>
                <a:lnTo>
                  <a:pt x="-2700" y="10656"/>
                </a:lnTo>
                <a:lnTo>
                  <a:pt x="2537" y="5529"/>
                </a:lnTo>
                <a:lnTo>
                  <a:pt x="7664" y="10766"/>
                </a:lnTo>
                <a:lnTo>
                  <a:pt x="4964" y="10738"/>
                </a:lnTo>
                <a:close/>
              </a:path>
            </a:pathLst>
          </a:custGeom>
          <a:solidFill>
            <a:srgbClr val="2D2DB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2945" tIns="41473" rIns="82945" bIns="41473" anchor="ctr"/>
          <a:lstStyle/>
          <a:p>
            <a:pPr marL="0" marR="0" lvl="0" indent="0" defTabSz="405558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endParaRPr kumimoji="0" lang="pt-BR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3" name="AutoShape 7"/>
          <p:cNvSpPr>
            <a:spLocks noChangeArrowheads="1"/>
          </p:cNvSpPr>
          <p:nvPr/>
        </p:nvSpPr>
        <p:spPr bwMode="auto">
          <a:xfrm>
            <a:off x="3935760" y="1679205"/>
            <a:ext cx="4474080" cy="3789037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0470" y="16517"/>
                </a:moveTo>
                <a:cubicBezTo>
                  <a:pt x="10579" y="16523"/>
                  <a:pt x="10689" y="16527"/>
                  <a:pt x="10800" y="16527"/>
                </a:cubicBezTo>
                <a:cubicBezTo>
                  <a:pt x="13962" y="16527"/>
                  <a:pt x="16527" y="13962"/>
                  <a:pt x="16527" y="10800"/>
                </a:cubicBezTo>
                <a:cubicBezTo>
                  <a:pt x="16527" y="10764"/>
                  <a:pt x="16526" y="10729"/>
                  <a:pt x="16526" y="10693"/>
                </a:cubicBezTo>
                <a:lnTo>
                  <a:pt x="21598" y="10599"/>
                </a:lnTo>
                <a:cubicBezTo>
                  <a:pt x="21599" y="10666"/>
                  <a:pt x="21600" y="10733"/>
                  <a:pt x="21600" y="10800"/>
                </a:cubicBezTo>
                <a:cubicBezTo>
                  <a:pt x="21600" y="16764"/>
                  <a:pt x="16764" y="21600"/>
                  <a:pt x="10800" y="21600"/>
                </a:cubicBezTo>
                <a:cubicBezTo>
                  <a:pt x="10592" y="21600"/>
                  <a:pt x="10384" y="21594"/>
                  <a:pt x="10177" y="21582"/>
                </a:cubicBezTo>
                <a:lnTo>
                  <a:pt x="10022" y="24277"/>
                </a:lnTo>
                <a:lnTo>
                  <a:pt x="5094" y="18748"/>
                </a:lnTo>
                <a:lnTo>
                  <a:pt x="10625" y="13821"/>
                </a:lnTo>
                <a:lnTo>
                  <a:pt x="10470" y="1651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2945" tIns="41473" rIns="82945" bIns="41473" anchor="ctr"/>
          <a:lstStyle/>
          <a:p>
            <a:pPr marL="0" marR="0" lvl="0" indent="0" defTabSz="405558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4" name="AutoShape 10"/>
          <p:cNvSpPr>
            <a:spLocks noChangeArrowheads="1"/>
          </p:cNvSpPr>
          <p:nvPr/>
        </p:nvSpPr>
        <p:spPr bwMode="auto">
          <a:xfrm>
            <a:off x="4457040" y="1833301"/>
            <a:ext cx="2141280" cy="491648"/>
          </a:xfrm>
          <a:prstGeom prst="horizontalScroll">
            <a:avLst>
              <a:gd name="adj" fmla="val 12500"/>
            </a:avLst>
          </a:prstGeom>
          <a:noFill/>
          <a:ln w="9525">
            <a:noFill/>
            <a:round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pPr algn="ctr" defTabSz="405558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pt-BR" altLang="pt-BR" sz="200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Existir</a:t>
            </a:r>
          </a:p>
        </p:txBody>
      </p:sp>
      <p:sp>
        <p:nvSpPr>
          <p:cNvPr id="25" name="AutoShape 11"/>
          <p:cNvSpPr>
            <a:spLocks noChangeArrowheads="1"/>
          </p:cNvSpPr>
          <p:nvPr/>
        </p:nvSpPr>
        <p:spPr bwMode="auto">
          <a:xfrm>
            <a:off x="5077679" y="4455817"/>
            <a:ext cx="2250720" cy="894333"/>
          </a:xfrm>
          <a:prstGeom prst="horizontalScroll">
            <a:avLst>
              <a:gd name="adj" fmla="val 12500"/>
            </a:avLst>
          </a:prstGeom>
          <a:noFill/>
          <a:ln w="9525">
            <a:noFill/>
            <a:round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pPr algn="ctr" defTabSz="405558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pt-BR" altLang="pt-BR" sz="200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Responsável</a:t>
            </a:r>
          </a:p>
          <a:p>
            <a:pPr algn="ctr" defTabSz="405558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pt-BR" altLang="pt-BR" sz="200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(dono)</a:t>
            </a:r>
          </a:p>
        </p:txBody>
      </p:sp>
      <p:sp>
        <p:nvSpPr>
          <p:cNvPr id="26" name="AutoShape 12"/>
          <p:cNvSpPr>
            <a:spLocks noChangeArrowheads="1"/>
          </p:cNvSpPr>
          <p:nvPr/>
        </p:nvSpPr>
        <p:spPr bwMode="auto">
          <a:xfrm>
            <a:off x="3581520" y="3053109"/>
            <a:ext cx="1761120" cy="491648"/>
          </a:xfrm>
          <a:prstGeom prst="horizontalScroll">
            <a:avLst>
              <a:gd name="adj" fmla="val 12500"/>
            </a:avLst>
          </a:prstGeom>
          <a:noFill/>
          <a:ln w="9525">
            <a:noFill/>
            <a:round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pPr algn="ctr" defTabSz="405558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pt-BR" altLang="pt-BR" sz="2000">
                <a:solidFill>
                  <a:srgbClr val="FFFFFF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Mitigar</a:t>
            </a:r>
          </a:p>
        </p:txBody>
      </p:sp>
      <p:sp>
        <p:nvSpPr>
          <p:cNvPr id="27" name="AutoShape 13"/>
          <p:cNvSpPr>
            <a:spLocks noChangeArrowheads="1"/>
          </p:cNvSpPr>
          <p:nvPr/>
        </p:nvSpPr>
        <p:spPr bwMode="auto">
          <a:xfrm>
            <a:off x="6945360" y="3079032"/>
            <a:ext cx="1789920" cy="491648"/>
          </a:xfrm>
          <a:prstGeom prst="horizontalScroll">
            <a:avLst>
              <a:gd name="adj" fmla="val 12500"/>
            </a:avLst>
          </a:prstGeom>
          <a:noFill/>
          <a:ln w="9525">
            <a:noFill/>
            <a:round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pPr algn="ctr" defTabSz="405558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pt-BR" altLang="pt-BR" sz="2000" dirty="0"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Testável</a:t>
            </a:r>
          </a:p>
        </p:txBody>
      </p:sp>
    </p:spTree>
    <p:extLst>
      <p:ext uri="{BB962C8B-B14F-4D97-AF65-F5344CB8AC3E}">
        <p14:creationId xmlns:p14="http://schemas.microsoft.com/office/powerpoint/2010/main" val="423106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3" grpId="0" animBg="1"/>
      <p:bldP spid="24" grpId="0"/>
      <p:bldP spid="25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 defTabSz="1218743">
              <a:defRPr/>
            </a:pPr>
            <a:r>
              <a:rPr lang="pt-BR" sz="2400" b="1" dirty="0">
                <a:ln w="12700">
                  <a:noFill/>
                  <a:prstDash val="solid"/>
                </a:ln>
                <a:solidFill>
                  <a:prstClr val="white">
                    <a:lumMod val="95000"/>
                  </a:prst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Circular 3.856 – BACEN: Auditoria Interna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sp>
        <p:nvSpPr>
          <p:cNvPr id="5" name="Forma livre 5"/>
          <p:cNvSpPr/>
          <p:nvPr/>
        </p:nvSpPr>
        <p:spPr>
          <a:xfrm>
            <a:off x="1775400" y="1195318"/>
            <a:ext cx="10080000" cy="432000"/>
          </a:xfrm>
          <a:custGeom>
            <a:avLst/>
            <a:gdLst>
              <a:gd name="connsiteX0" fmla="*/ 0 w 6212894"/>
              <a:gd name="connsiteY0" fmla="*/ 49538 h 495384"/>
              <a:gd name="connsiteX1" fmla="*/ 14509 w 6212894"/>
              <a:gd name="connsiteY1" fmla="*/ 14509 h 495384"/>
              <a:gd name="connsiteX2" fmla="*/ 49538 w 6212894"/>
              <a:gd name="connsiteY2" fmla="*/ 0 h 495384"/>
              <a:gd name="connsiteX3" fmla="*/ 6163356 w 6212894"/>
              <a:gd name="connsiteY3" fmla="*/ 0 h 495384"/>
              <a:gd name="connsiteX4" fmla="*/ 6198385 w 6212894"/>
              <a:gd name="connsiteY4" fmla="*/ 14509 h 495384"/>
              <a:gd name="connsiteX5" fmla="*/ 6212894 w 6212894"/>
              <a:gd name="connsiteY5" fmla="*/ 49538 h 495384"/>
              <a:gd name="connsiteX6" fmla="*/ 6212894 w 6212894"/>
              <a:gd name="connsiteY6" fmla="*/ 445846 h 495384"/>
              <a:gd name="connsiteX7" fmla="*/ 6198385 w 6212894"/>
              <a:gd name="connsiteY7" fmla="*/ 480875 h 495384"/>
              <a:gd name="connsiteX8" fmla="*/ 6163356 w 6212894"/>
              <a:gd name="connsiteY8" fmla="*/ 495384 h 495384"/>
              <a:gd name="connsiteX9" fmla="*/ 49538 w 6212894"/>
              <a:gd name="connsiteY9" fmla="*/ 495384 h 495384"/>
              <a:gd name="connsiteX10" fmla="*/ 14509 w 6212894"/>
              <a:gd name="connsiteY10" fmla="*/ 480875 h 495384"/>
              <a:gd name="connsiteX11" fmla="*/ 0 w 6212894"/>
              <a:gd name="connsiteY11" fmla="*/ 445846 h 495384"/>
              <a:gd name="connsiteX12" fmla="*/ 0 w 6212894"/>
              <a:gd name="connsiteY12" fmla="*/ 49538 h 495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12894" h="495384">
                <a:moveTo>
                  <a:pt x="0" y="49538"/>
                </a:moveTo>
                <a:cubicBezTo>
                  <a:pt x="0" y="36400"/>
                  <a:pt x="5219" y="23800"/>
                  <a:pt x="14509" y="14509"/>
                </a:cubicBezTo>
                <a:cubicBezTo>
                  <a:pt x="23799" y="5219"/>
                  <a:pt x="36399" y="0"/>
                  <a:pt x="49538" y="0"/>
                </a:cubicBezTo>
                <a:lnTo>
                  <a:pt x="6163356" y="0"/>
                </a:lnTo>
                <a:cubicBezTo>
                  <a:pt x="6176494" y="0"/>
                  <a:pt x="6189094" y="5219"/>
                  <a:pt x="6198385" y="14509"/>
                </a:cubicBezTo>
                <a:cubicBezTo>
                  <a:pt x="6207675" y="23799"/>
                  <a:pt x="6212894" y="36399"/>
                  <a:pt x="6212894" y="49538"/>
                </a:cubicBezTo>
                <a:lnTo>
                  <a:pt x="6212894" y="445846"/>
                </a:lnTo>
                <a:cubicBezTo>
                  <a:pt x="6212894" y="458984"/>
                  <a:pt x="6207675" y="471584"/>
                  <a:pt x="6198385" y="480875"/>
                </a:cubicBezTo>
                <a:cubicBezTo>
                  <a:pt x="6189095" y="490165"/>
                  <a:pt x="6176495" y="495384"/>
                  <a:pt x="6163356" y="495384"/>
                </a:cubicBezTo>
                <a:lnTo>
                  <a:pt x="49538" y="495384"/>
                </a:lnTo>
                <a:cubicBezTo>
                  <a:pt x="36400" y="495384"/>
                  <a:pt x="23800" y="490165"/>
                  <a:pt x="14509" y="480875"/>
                </a:cubicBezTo>
                <a:cubicBezTo>
                  <a:pt x="5219" y="471585"/>
                  <a:pt x="0" y="458985"/>
                  <a:pt x="0" y="445846"/>
                </a:cubicBezTo>
                <a:lnTo>
                  <a:pt x="0" y="49538"/>
                </a:lnTo>
                <a:close/>
              </a:path>
            </a:pathLst>
          </a:custGeom>
          <a:ln w="63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52609" tIns="39909" rIns="52609" bIns="39909" numCol="1" spcCol="1270" anchor="ctr" anchorCtr="0">
            <a:noAutofit/>
          </a:bodyPr>
          <a:lstStyle/>
          <a:p>
            <a:pPr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000" dirty="0"/>
              <a:t> </a:t>
            </a:r>
            <a:r>
              <a:rPr lang="pt-BR" sz="2000" b="1" dirty="0">
                <a:solidFill>
                  <a:srgbClr val="FF0000"/>
                </a:solidFill>
              </a:rPr>
              <a:t>Objetivo</a:t>
            </a:r>
            <a:r>
              <a:rPr lang="pt-BR" sz="2000" dirty="0"/>
              <a:t> e </a:t>
            </a:r>
            <a:r>
              <a:rPr lang="pt-BR" sz="2000" b="1" dirty="0">
                <a:solidFill>
                  <a:srgbClr val="FF0000"/>
                </a:solidFill>
              </a:rPr>
              <a:t>o escopo </a:t>
            </a:r>
            <a:r>
              <a:rPr lang="pt-BR" sz="2000" dirty="0"/>
              <a:t>da atividade de auditoria interna;</a:t>
            </a:r>
          </a:p>
        </p:txBody>
      </p:sp>
      <p:sp>
        <p:nvSpPr>
          <p:cNvPr id="6" name="Forma livre 9"/>
          <p:cNvSpPr/>
          <p:nvPr/>
        </p:nvSpPr>
        <p:spPr>
          <a:xfrm>
            <a:off x="1775400" y="1769948"/>
            <a:ext cx="10080000" cy="612000"/>
          </a:xfrm>
          <a:custGeom>
            <a:avLst/>
            <a:gdLst>
              <a:gd name="connsiteX0" fmla="*/ 0 w 6212894"/>
              <a:gd name="connsiteY0" fmla="*/ 49538 h 495384"/>
              <a:gd name="connsiteX1" fmla="*/ 14509 w 6212894"/>
              <a:gd name="connsiteY1" fmla="*/ 14509 h 495384"/>
              <a:gd name="connsiteX2" fmla="*/ 49538 w 6212894"/>
              <a:gd name="connsiteY2" fmla="*/ 0 h 495384"/>
              <a:gd name="connsiteX3" fmla="*/ 6163356 w 6212894"/>
              <a:gd name="connsiteY3" fmla="*/ 0 h 495384"/>
              <a:gd name="connsiteX4" fmla="*/ 6198385 w 6212894"/>
              <a:gd name="connsiteY4" fmla="*/ 14509 h 495384"/>
              <a:gd name="connsiteX5" fmla="*/ 6212894 w 6212894"/>
              <a:gd name="connsiteY5" fmla="*/ 49538 h 495384"/>
              <a:gd name="connsiteX6" fmla="*/ 6212894 w 6212894"/>
              <a:gd name="connsiteY6" fmla="*/ 445846 h 495384"/>
              <a:gd name="connsiteX7" fmla="*/ 6198385 w 6212894"/>
              <a:gd name="connsiteY7" fmla="*/ 480875 h 495384"/>
              <a:gd name="connsiteX8" fmla="*/ 6163356 w 6212894"/>
              <a:gd name="connsiteY8" fmla="*/ 495384 h 495384"/>
              <a:gd name="connsiteX9" fmla="*/ 49538 w 6212894"/>
              <a:gd name="connsiteY9" fmla="*/ 495384 h 495384"/>
              <a:gd name="connsiteX10" fmla="*/ 14509 w 6212894"/>
              <a:gd name="connsiteY10" fmla="*/ 480875 h 495384"/>
              <a:gd name="connsiteX11" fmla="*/ 0 w 6212894"/>
              <a:gd name="connsiteY11" fmla="*/ 445846 h 495384"/>
              <a:gd name="connsiteX12" fmla="*/ 0 w 6212894"/>
              <a:gd name="connsiteY12" fmla="*/ 49538 h 495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12894" h="495384">
                <a:moveTo>
                  <a:pt x="0" y="49538"/>
                </a:moveTo>
                <a:cubicBezTo>
                  <a:pt x="0" y="36400"/>
                  <a:pt x="5219" y="23800"/>
                  <a:pt x="14509" y="14509"/>
                </a:cubicBezTo>
                <a:cubicBezTo>
                  <a:pt x="23799" y="5219"/>
                  <a:pt x="36399" y="0"/>
                  <a:pt x="49538" y="0"/>
                </a:cubicBezTo>
                <a:lnTo>
                  <a:pt x="6163356" y="0"/>
                </a:lnTo>
                <a:cubicBezTo>
                  <a:pt x="6176494" y="0"/>
                  <a:pt x="6189094" y="5219"/>
                  <a:pt x="6198385" y="14509"/>
                </a:cubicBezTo>
                <a:cubicBezTo>
                  <a:pt x="6207675" y="23799"/>
                  <a:pt x="6212894" y="36399"/>
                  <a:pt x="6212894" y="49538"/>
                </a:cubicBezTo>
                <a:lnTo>
                  <a:pt x="6212894" y="445846"/>
                </a:lnTo>
                <a:cubicBezTo>
                  <a:pt x="6212894" y="458984"/>
                  <a:pt x="6207675" y="471584"/>
                  <a:pt x="6198385" y="480875"/>
                </a:cubicBezTo>
                <a:cubicBezTo>
                  <a:pt x="6189095" y="490165"/>
                  <a:pt x="6176495" y="495384"/>
                  <a:pt x="6163356" y="495384"/>
                </a:cubicBezTo>
                <a:lnTo>
                  <a:pt x="49538" y="495384"/>
                </a:lnTo>
                <a:cubicBezTo>
                  <a:pt x="36400" y="495384"/>
                  <a:pt x="23800" y="490165"/>
                  <a:pt x="14509" y="480875"/>
                </a:cubicBezTo>
                <a:cubicBezTo>
                  <a:pt x="5219" y="471585"/>
                  <a:pt x="0" y="458985"/>
                  <a:pt x="0" y="445846"/>
                </a:cubicBezTo>
                <a:lnTo>
                  <a:pt x="0" y="49538"/>
                </a:lnTo>
                <a:close/>
              </a:path>
            </a:pathLst>
          </a:custGeom>
          <a:ln w="63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52609" tIns="39909" rIns="52609" bIns="39909" numCol="1" spcCol="1270" anchor="ctr" anchorCtr="0">
            <a:noAutofit/>
          </a:bodyPr>
          <a:lstStyle/>
          <a:p>
            <a:pPr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000" dirty="0"/>
              <a:t> A </a:t>
            </a:r>
            <a:r>
              <a:rPr lang="pt-BR" sz="2000" b="1" dirty="0">
                <a:solidFill>
                  <a:srgbClr val="FF0000"/>
                </a:solidFill>
              </a:rPr>
              <a:t>posição</a:t>
            </a:r>
            <a:r>
              <a:rPr lang="pt-BR" sz="2000" dirty="0">
                <a:solidFill>
                  <a:srgbClr val="FF0000"/>
                </a:solidFill>
              </a:rPr>
              <a:t> </a:t>
            </a:r>
            <a:r>
              <a:rPr lang="pt-BR" sz="2000" dirty="0"/>
              <a:t>da unidade de auditoria interna na estrutura da instituição, quando houver;</a:t>
            </a:r>
          </a:p>
        </p:txBody>
      </p:sp>
      <p:sp>
        <p:nvSpPr>
          <p:cNvPr id="7" name="Forma livre 10"/>
          <p:cNvSpPr/>
          <p:nvPr/>
        </p:nvSpPr>
        <p:spPr>
          <a:xfrm>
            <a:off x="1775400" y="2524578"/>
            <a:ext cx="10080000" cy="432000"/>
          </a:xfrm>
          <a:custGeom>
            <a:avLst/>
            <a:gdLst>
              <a:gd name="connsiteX0" fmla="*/ 0 w 6212894"/>
              <a:gd name="connsiteY0" fmla="*/ 49538 h 495384"/>
              <a:gd name="connsiteX1" fmla="*/ 14509 w 6212894"/>
              <a:gd name="connsiteY1" fmla="*/ 14509 h 495384"/>
              <a:gd name="connsiteX2" fmla="*/ 49538 w 6212894"/>
              <a:gd name="connsiteY2" fmla="*/ 0 h 495384"/>
              <a:gd name="connsiteX3" fmla="*/ 6163356 w 6212894"/>
              <a:gd name="connsiteY3" fmla="*/ 0 h 495384"/>
              <a:gd name="connsiteX4" fmla="*/ 6198385 w 6212894"/>
              <a:gd name="connsiteY4" fmla="*/ 14509 h 495384"/>
              <a:gd name="connsiteX5" fmla="*/ 6212894 w 6212894"/>
              <a:gd name="connsiteY5" fmla="*/ 49538 h 495384"/>
              <a:gd name="connsiteX6" fmla="*/ 6212894 w 6212894"/>
              <a:gd name="connsiteY6" fmla="*/ 445846 h 495384"/>
              <a:gd name="connsiteX7" fmla="*/ 6198385 w 6212894"/>
              <a:gd name="connsiteY7" fmla="*/ 480875 h 495384"/>
              <a:gd name="connsiteX8" fmla="*/ 6163356 w 6212894"/>
              <a:gd name="connsiteY8" fmla="*/ 495384 h 495384"/>
              <a:gd name="connsiteX9" fmla="*/ 49538 w 6212894"/>
              <a:gd name="connsiteY9" fmla="*/ 495384 h 495384"/>
              <a:gd name="connsiteX10" fmla="*/ 14509 w 6212894"/>
              <a:gd name="connsiteY10" fmla="*/ 480875 h 495384"/>
              <a:gd name="connsiteX11" fmla="*/ 0 w 6212894"/>
              <a:gd name="connsiteY11" fmla="*/ 445846 h 495384"/>
              <a:gd name="connsiteX12" fmla="*/ 0 w 6212894"/>
              <a:gd name="connsiteY12" fmla="*/ 49538 h 495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12894" h="495384">
                <a:moveTo>
                  <a:pt x="0" y="49538"/>
                </a:moveTo>
                <a:cubicBezTo>
                  <a:pt x="0" y="36400"/>
                  <a:pt x="5219" y="23800"/>
                  <a:pt x="14509" y="14509"/>
                </a:cubicBezTo>
                <a:cubicBezTo>
                  <a:pt x="23799" y="5219"/>
                  <a:pt x="36399" y="0"/>
                  <a:pt x="49538" y="0"/>
                </a:cubicBezTo>
                <a:lnTo>
                  <a:pt x="6163356" y="0"/>
                </a:lnTo>
                <a:cubicBezTo>
                  <a:pt x="6176494" y="0"/>
                  <a:pt x="6189094" y="5219"/>
                  <a:pt x="6198385" y="14509"/>
                </a:cubicBezTo>
                <a:cubicBezTo>
                  <a:pt x="6207675" y="23799"/>
                  <a:pt x="6212894" y="36399"/>
                  <a:pt x="6212894" y="49538"/>
                </a:cubicBezTo>
                <a:lnTo>
                  <a:pt x="6212894" y="445846"/>
                </a:lnTo>
                <a:cubicBezTo>
                  <a:pt x="6212894" y="458984"/>
                  <a:pt x="6207675" y="471584"/>
                  <a:pt x="6198385" y="480875"/>
                </a:cubicBezTo>
                <a:cubicBezTo>
                  <a:pt x="6189095" y="490165"/>
                  <a:pt x="6176495" y="495384"/>
                  <a:pt x="6163356" y="495384"/>
                </a:cubicBezTo>
                <a:lnTo>
                  <a:pt x="49538" y="495384"/>
                </a:lnTo>
                <a:cubicBezTo>
                  <a:pt x="36400" y="495384"/>
                  <a:pt x="23800" y="490165"/>
                  <a:pt x="14509" y="480875"/>
                </a:cubicBezTo>
                <a:cubicBezTo>
                  <a:pt x="5219" y="471585"/>
                  <a:pt x="0" y="458985"/>
                  <a:pt x="0" y="445846"/>
                </a:cubicBezTo>
                <a:lnTo>
                  <a:pt x="0" y="49538"/>
                </a:lnTo>
                <a:close/>
              </a:path>
            </a:pathLst>
          </a:custGeom>
          <a:ln w="63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52609" tIns="39909" rIns="52609" bIns="39909" numCol="1" spcCol="1270" anchor="ctr" anchorCtr="0">
            <a:noAutofit/>
          </a:bodyPr>
          <a:lstStyle/>
          <a:p>
            <a:pPr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000" dirty="0"/>
              <a:t> As </a:t>
            </a:r>
            <a:r>
              <a:rPr lang="pt-BR" sz="2000" b="1" dirty="0">
                <a:solidFill>
                  <a:srgbClr val="FF0000"/>
                </a:solidFill>
              </a:rPr>
              <a:t>características</a:t>
            </a:r>
            <a:r>
              <a:rPr lang="pt-BR" sz="2000" dirty="0"/>
              <a:t> essenciais da </a:t>
            </a:r>
            <a:r>
              <a:rPr lang="pt-BR" sz="2000" b="1" dirty="0">
                <a:solidFill>
                  <a:srgbClr val="FF0000"/>
                </a:solidFill>
              </a:rPr>
              <a:t>atividade</a:t>
            </a:r>
            <a:r>
              <a:rPr lang="pt-BR" sz="2000" dirty="0"/>
              <a:t> de auditoria interna;</a:t>
            </a:r>
          </a:p>
        </p:txBody>
      </p:sp>
      <p:sp>
        <p:nvSpPr>
          <p:cNvPr id="8" name="Forma livre 11"/>
          <p:cNvSpPr/>
          <p:nvPr/>
        </p:nvSpPr>
        <p:spPr>
          <a:xfrm>
            <a:off x="1775400" y="3099208"/>
            <a:ext cx="10080000" cy="612000"/>
          </a:xfrm>
          <a:custGeom>
            <a:avLst/>
            <a:gdLst>
              <a:gd name="connsiteX0" fmla="*/ 0 w 6212894"/>
              <a:gd name="connsiteY0" fmla="*/ 49538 h 495384"/>
              <a:gd name="connsiteX1" fmla="*/ 14509 w 6212894"/>
              <a:gd name="connsiteY1" fmla="*/ 14509 h 495384"/>
              <a:gd name="connsiteX2" fmla="*/ 49538 w 6212894"/>
              <a:gd name="connsiteY2" fmla="*/ 0 h 495384"/>
              <a:gd name="connsiteX3" fmla="*/ 6163356 w 6212894"/>
              <a:gd name="connsiteY3" fmla="*/ 0 h 495384"/>
              <a:gd name="connsiteX4" fmla="*/ 6198385 w 6212894"/>
              <a:gd name="connsiteY4" fmla="*/ 14509 h 495384"/>
              <a:gd name="connsiteX5" fmla="*/ 6212894 w 6212894"/>
              <a:gd name="connsiteY5" fmla="*/ 49538 h 495384"/>
              <a:gd name="connsiteX6" fmla="*/ 6212894 w 6212894"/>
              <a:gd name="connsiteY6" fmla="*/ 445846 h 495384"/>
              <a:gd name="connsiteX7" fmla="*/ 6198385 w 6212894"/>
              <a:gd name="connsiteY7" fmla="*/ 480875 h 495384"/>
              <a:gd name="connsiteX8" fmla="*/ 6163356 w 6212894"/>
              <a:gd name="connsiteY8" fmla="*/ 495384 h 495384"/>
              <a:gd name="connsiteX9" fmla="*/ 49538 w 6212894"/>
              <a:gd name="connsiteY9" fmla="*/ 495384 h 495384"/>
              <a:gd name="connsiteX10" fmla="*/ 14509 w 6212894"/>
              <a:gd name="connsiteY10" fmla="*/ 480875 h 495384"/>
              <a:gd name="connsiteX11" fmla="*/ 0 w 6212894"/>
              <a:gd name="connsiteY11" fmla="*/ 445846 h 495384"/>
              <a:gd name="connsiteX12" fmla="*/ 0 w 6212894"/>
              <a:gd name="connsiteY12" fmla="*/ 49538 h 495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12894" h="495384">
                <a:moveTo>
                  <a:pt x="0" y="49538"/>
                </a:moveTo>
                <a:cubicBezTo>
                  <a:pt x="0" y="36400"/>
                  <a:pt x="5219" y="23800"/>
                  <a:pt x="14509" y="14509"/>
                </a:cubicBezTo>
                <a:cubicBezTo>
                  <a:pt x="23799" y="5219"/>
                  <a:pt x="36399" y="0"/>
                  <a:pt x="49538" y="0"/>
                </a:cubicBezTo>
                <a:lnTo>
                  <a:pt x="6163356" y="0"/>
                </a:lnTo>
                <a:cubicBezTo>
                  <a:pt x="6176494" y="0"/>
                  <a:pt x="6189094" y="5219"/>
                  <a:pt x="6198385" y="14509"/>
                </a:cubicBezTo>
                <a:cubicBezTo>
                  <a:pt x="6207675" y="23799"/>
                  <a:pt x="6212894" y="36399"/>
                  <a:pt x="6212894" y="49538"/>
                </a:cubicBezTo>
                <a:lnTo>
                  <a:pt x="6212894" y="445846"/>
                </a:lnTo>
                <a:cubicBezTo>
                  <a:pt x="6212894" y="458984"/>
                  <a:pt x="6207675" y="471584"/>
                  <a:pt x="6198385" y="480875"/>
                </a:cubicBezTo>
                <a:cubicBezTo>
                  <a:pt x="6189095" y="490165"/>
                  <a:pt x="6176495" y="495384"/>
                  <a:pt x="6163356" y="495384"/>
                </a:cubicBezTo>
                <a:lnTo>
                  <a:pt x="49538" y="495384"/>
                </a:lnTo>
                <a:cubicBezTo>
                  <a:pt x="36400" y="495384"/>
                  <a:pt x="23800" y="490165"/>
                  <a:pt x="14509" y="480875"/>
                </a:cubicBezTo>
                <a:cubicBezTo>
                  <a:pt x="5219" y="471585"/>
                  <a:pt x="0" y="458985"/>
                  <a:pt x="0" y="445846"/>
                </a:cubicBezTo>
                <a:lnTo>
                  <a:pt x="0" y="49538"/>
                </a:lnTo>
                <a:close/>
              </a:path>
            </a:pathLst>
          </a:custGeom>
          <a:ln w="63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52609" tIns="39909" rIns="52609" bIns="39909" numCol="1" spcCol="1270" anchor="ctr" anchorCtr="0">
            <a:noAutofit/>
          </a:bodyPr>
          <a:lstStyle/>
          <a:p>
            <a:pPr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000" dirty="0"/>
              <a:t>Os atributos, as </a:t>
            </a:r>
            <a:r>
              <a:rPr lang="pt-BR" sz="2000" b="1" dirty="0">
                <a:solidFill>
                  <a:srgbClr val="FF0000"/>
                </a:solidFill>
              </a:rPr>
              <a:t>vedações e a política de remuneração </a:t>
            </a:r>
            <a:r>
              <a:rPr lang="pt-BR" sz="2000" dirty="0"/>
              <a:t>aplicáveis aos membros da equipe de auditoria;</a:t>
            </a:r>
          </a:p>
        </p:txBody>
      </p:sp>
      <p:sp>
        <p:nvSpPr>
          <p:cNvPr id="9" name="Forma livre 12"/>
          <p:cNvSpPr/>
          <p:nvPr/>
        </p:nvSpPr>
        <p:spPr>
          <a:xfrm>
            <a:off x="1775400" y="3853838"/>
            <a:ext cx="10080000" cy="864000"/>
          </a:xfrm>
          <a:custGeom>
            <a:avLst/>
            <a:gdLst>
              <a:gd name="connsiteX0" fmla="*/ 0 w 6212894"/>
              <a:gd name="connsiteY0" fmla="*/ 49538 h 495384"/>
              <a:gd name="connsiteX1" fmla="*/ 14509 w 6212894"/>
              <a:gd name="connsiteY1" fmla="*/ 14509 h 495384"/>
              <a:gd name="connsiteX2" fmla="*/ 49538 w 6212894"/>
              <a:gd name="connsiteY2" fmla="*/ 0 h 495384"/>
              <a:gd name="connsiteX3" fmla="*/ 6163356 w 6212894"/>
              <a:gd name="connsiteY3" fmla="*/ 0 h 495384"/>
              <a:gd name="connsiteX4" fmla="*/ 6198385 w 6212894"/>
              <a:gd name="connsiteY4" fmla="*/ 14509 h 495384"/>
              <a:gd name="connsiteX5" fmla="*/ 6212894 w 6212894"/>
              <a:gd name="connsiteY5" fmla="*/ 49538 h 495384"/>
              <a:gd name="connsiteX6" fmla="*/ 6212894 w 6212894"/>
              <a:gd name="connsiteY6" fmla="*/ 445846 h 495384"/>
              <a:gd name="connsiteX7" fmla="*/ 6198385 w 6212894"/>
              <a:gd name="connsiteY7" fmla="*/ 480875 h 495384"/>
              <a:gd name="connsiteX8" fmla="*/ 6163356 w 6212894"/>
              <a:gd name="connsiteY8" fmla="*/ 495384 h 495384"/>
              <a:gd name="connsiteX9" fmla="*/ 49538 w 6212894"/>
              <a:gd name="connsiteY9" fmla="*/ 495384 h 495384"/>
              <a:gd name="connsiteX10" fmla="*/ 14509 w 6212894"/>
              <a:gd name="connsiteY10" fmla="*/ 480875 h 495384"/>
              <a:gd name="connsiteX11" fmla="*/ 0 w 6212894"/>
              <a:gd name="connsiteY11" fmla="*/ 445846 h 495384"/>
              <a:gd name="connsiteX12" fmla="*/ 0 w 6212894"/>
              <a:gd name="connsiteY12" fmla="*/ 49538 h 495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12894" h="495384">
                <a:moveTo>
                  <a:pt x="0" y="49538"/>
                </a:moveTo>
                <a:cubicBezTo>
                  <a:pt x="0" y="36400"/>
                  <a:pt x="5219" y="23800"/>
                  <a:pt x="14509" y="14509"/>
                </a:cubicBezTo>
                <a:cubicBezTo>
                  <a:pt x="23799" y="5219"/>
                  <a:pt x="36399" y="0"/>
                  <a:pt x="49538" y="0"/>
                </a:cubicBezTo>
                <a:lnTo>
                  <a:pt x="6163356" y="0"/>
                </a:lnTo>
                <a:cubicBezTo>
                  <a:pt x="6176494" y="0"/>
                  <a:pt x="6189094" y="5219"/>
                  <a:pt x="6198385" y="14509"/>
                </a:cubicBezTo>
                <a:cubicBezTo>
                  <a:pt x="6207675" y="23799"/>
                  <a:pt x="6212894" y="36399"/>
                  <a:pt x="6212894" y="49538"/>
                </a:cubicBezTo>
                <a:lnTo>
                  <a:pt x="6212894" y="445846"/>
                </a:lnTo>
                <a:cubicBezTo>
                  <a:pt x="6212894" y="458984"/>
                  <a:pt x="6207675" y="471584"/>
                  <a:pt x="6198385" y="480875"/>
                </a:cubicBezTo>
                <a:cubicBezTo>
                  <a:pt x="6189095" y="490165"/>
                  <a:pt x="6176495" y="495384"/>
                  <a:pt x="6163356" y="495384"/>
                </a:cubicBezTo>
                <a:lnTo>
                  <a:pt x="49538" y="495384"/>
                </a:lnTo>
                <a:cubicBezTo>
                  <a:pt x="36400" y="495384"/>
                  <a:pt x="23800" y="490165"/>
                  <a:pt x="14509" y="480875"/>
                </a:cubicBezTo>
                <a:cubicBezTo>
                  <a:pt x="5219" y="471585"/>
                  <a:pt x="0" y="458985"/>
                  <a:pt x="0" y="445846"/>
                </a:cubicBezTo>
                <a:lnTo>
                  <a:pt x="0" y="49538"/>
                </a:lnTo>
                <a:close/>
              </a:path>
            </a:pathLst>
          </a:custGeom>
          <a:ln w="63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52609" tIns="39909" rIns="52609" bIns="39909" numCol="1" spcCol="1270" anchor="ctr" anchorCtr="0">
            <a:noAutofit/>
          </a:bodyPr>
          <a:lstStyle/>
          <a:p>
            <a:pPr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000" dirty="0"/>
              <a:t>A definição da obrigatoriedade, da forma e dos componentes organizacionais aos quais os auditores internos devem </a:t>
            </a:r>
            <a:r>
              <a:rPr lang="pt-BR" sz="2000" b="1" dirty="0">
                <a:solidFill>
                  <a:srgbClr val="FF0000"/>
                </a:solidFill>
              </a:rPr>
              <a:t>comunicar</a:t>
            </a:r>
            <a:r>
              <a:rPr lang="pt-BR" sz="2000" dirty="0"/>
              <a:t> os </a:t>
            </a:r>
            <a:r>
              <a:rPr lang="pt-BR" sz="2000" b="1" dirty="0">
                <a:solidFill>
                  <a:srgbClr val="FF0000"/>
                </a:solidFill>
              </a:rPr>
              <a:t>resultados</a:t>
            </a:r>
            <a:r>
              <a:rPr lang="pt-BR" sz="2000" b="1" dirty="0"/>
              <a:t> </a:t>
            </a:r>
            <a:r>
              <a:rPr lang="pt-BR" sz="2000" dirty="0"/>
              <a:t>do desempenho de suas funções;</a:t>
            </a:r>
          </a:p>
        </p:txBody>
      </p:sp>
      <p:sp>
        <p:nvSpPr>
          <p:cNvPr id="10" name="Forma livre 13"/>
          <p:cNvSpPr/>
          <p:nvPr/>
        </p:nvSpPr>
        <p:spPr>
          <a:xfrm>
            <a:off x="695400" y="669765"/>
            <a:ext cx="11160000" cy="432000"/>
          </a:xfrm>
          <a:custGeom>
            <a:avLst/>
            <a:gdLst>
              <a:gd name="connsiteX0" fmla="*/ 0 w 6212894"/>
              <a:gd name="connsiteY0" fmla="*/ 49538 h 495384"/>
              <a:gd name="connsiteX1" fmla="*/ 14509 w 6212894"/>
              <a:gd name="connsiteY1" fmla="*/ 14509 h 495384"/>
              <a:gd name="connsiteX2" fmla="*/ 49538 w 6212894"/>
              <a:gd name="connsiteY2" fmla="*/ 0 h 495384"/>
              <a:gd name="connsiteX3" fmla="*/ 6163356 w 6212894"/>
              <a:gd name="connsiteY3" fmla="*/ 0 h 495384"/>
              <a:gd name="connsiteX4" fmla="*/ 6198385 w 6212894"/>
              <a:gd name="connsiteY4" fmla="*/ 14509 h 495384"/>
              <a:gd name="connsiteX5" fmla="*/ 6212894 w 6212894"/>
              <a:gd name="connsiteY5" fmla="*/ 49538 h 495384"/>
              <a:gd name="connsiteX6" fmla="*/ 6212894 w 6212894"/>
              <a:gd name="connsiteY6" fmla="*/ 445846 h 495384"/>
              <a:gd name="connsiteX7" fmla="*/ 6198385 w 6212894"/>
              <a:gd name="connsiteY7" fmla="*/ 480875 h 495384"/>
              <a:gd name="connsiteX8" fmla="*/ 6163356 w 6212894"/>
              <a:gd name="connsiteY8" fmla="*/ 495384 h 495384"/>
              <a:gd name="connsiteX9" fmla="*/ 49538 w 6212894"/>
              <a:gd name="connsiteY9" fmla="*/ 495384 h 495384"/>
              <a:gd name="connsiteX10" fmla="*/ 14509 w 6212894"/>
              <a:gd name="connsiteY10" fmla="*/ 480875 h 495384"/>
              <a:gd name="connsiteX11" fmla="*/ 0 w 6212894"/>
              <a:gd name="connsiteY11" fmla="*/ 445846 h 495384"/>
              <a:gd name="connsiteX12" fmla="*/ 0 w 6212894"/>
              <a:gd name="connsiteY12" fmla="*/ 49538 h 495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12894" h="495384">
                <a:moveTo>
                  <a:pt x="0" y="49538"/>
                </a:moveTo>
                <a:cubicBezTo>
                  <a:pt x="0" y="36400"/>
                  <a:pt x="5219" y="23800"/>
                  <a:pt x="14509" y="14509"/>
                </a:cubicBezTo>
                <a:cubicBezTo>
                  <a:pt x="23799" y="5219"/>
                  <a:pt x="36399" y="0"/>
                  <a:pt x="49538" y="0"/>
                </a:cubicBezTo>
                <a:lnTo>
                  <a:pt x="6163356" y="0"/>
                </a:lnTo>
                <a:cubicBezTo>
                  <a:pt x="6176494" y="0"/>
                  <a:pt x="6189094" y="5219"/>
                  <a:pt x="6198385" y="14509"/>
                </a:cubicBezTo>
                <a:cubicBezTo>
                  <a:pt x="6207675" y="23799"/>
                  <a:pt x="6212894" y="36399"/>
                  <a:pt x="6212894" y="49538"/>
                </a:cubicBezTo>
                <a:lnTo>
                  <a:pt x="6212894" y="445846"/>
                </a:lnTo>
                <a:cubicBezTo>
                  <a:pt x="6212894" y="458984"/>
                  <a:pt x="6207675" y="471584"/>
                  <a:pt x="6198385" y="480875"/>
                </a:cubicBezTo>
                <a:cubicBezTo>
                  <a:pt x="6189095" y="490165"/>
                  <a:pt x="6176495" y="495384"/>
                  <a:pt x="6163356" y="495384"/>
                </a:cubicBezTo>
                <a:lnTo>
                  <a:pt x="49538" y="495384"/>
                </a:lnTo>
                <a:cubicBezTo>
                  <a:pt x="36400" y="495384"/>
                  <a:pt x="23800" y="490165"/>
                  <a:pt x="14509" y="480875"/>
                </a:cubicBezTo>
                <a:cubicBezTo>
                  <a:pt x="5219" y="471585"/>
                  <a:pt x="0" y="458985"/>
                  <a:pt x="0" y="445846"/>
                </a:cubicBezTo>
                <a:lnTo>
                  <a:pt x="0" y="4953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63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52609" tIns="39909" rIns="52609" bIns="39909" numCol="1" spcCol="1270" anchor="ctr" anchorCtr="0">
            <a:noAutofit/>
          </a:bodyPr>
          <a:lstStyle/>
          <a:p>
            <a:pPr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000" dirty="0"/>
              <a:t>O regulamento da atividade de </a:t>
            </a:r>
            <a:r>
              <a:rPr lang="pt-BR" sz="2000" b="1" dirty="0">
                <a:solidFill>
                  <a:srgbClr val="FF0000"/>
                </a:solidFill>
              </a:rPr>
              <a:t>auditoria interna </a:t>
            </a:r>
            <a:r>
              <a:rPr lang="pt-BR" sz="2000" dirty="0"/>
              <a:t>deve prever, no </a:t>
            </a:r>
            <a:r>
              <a:rPr lang="pt-BR" sz="2000" b="1" dirty="0">
                <a:solidFill>
                  <a:srgbClr val="FF0000"/>
                </a:solidFill>
              </a:rPr>
              <a:t>mínimo</a:t>
            </a:r>
            <a:r>
              <a:rPr lang="pt-BR" sz="2000" dirty="0"/>
              <a:t>: </a:t>
            </a:r>
          </a:p>
        </p:txBody>
      </p:sp>
      <p:sp>
        <p:nvSpPr>
          <p:cNvPr id="11" name="Forma livre 14"/>
          <p:cNvSpPr/>
          <p:nvPr/>
        </p:nvSpPr>
        <p:spPr>
          <a:xfrm>
            <a:off x="1776232" y="4860468"/>
            <a:ext cx="10080000" cy="612000"/>
          </a:xfrm>
          <a:custGeom>
            <a:avLst/>
            <a:gdLst>
              <a:gd name="connsiteX0" fmla="*/ 0 w 6212894"/>
              <a:gd name="connsiteY0" fmla="*/ 49538 h 495384"/>
              <a:gd name="connsiteX1" fmla="*/ 14509 w 6212894"/>
              <a:gd name="connsiteY1" fmla="*/ 14509 h 495384"/>
              <a:gd name="connsiteX2" fmla="*/ 49538 w 6212894"/>
              <a:gd name="connsiteY2" fmla="*/ 0 h 495384"/>
              <a:gd name="connsiteX3" fmla="*/ 6163356 w 6212894"/>
              <a:gd name="connsiteY3" fmla="*/ 0 h 495384"/>
              <a:gd name="connsiteX4" fmla="*/ 6198385 w 6212894"/>
              <a:gd name="connsiteY4" fmla="*/ 14509 h 495384"/>
              <a:gd name="connsiteX5" fmla="*/ 6212894 w 6212894"/>
              <a:gd name="connsiteY5" fmla="*/ 49538 h 495384"/>
              <a:gd name="connsiteX6" fmla="*/ 6212894 w 6212894"/>
              <a:gd name="connsiteY6" fmla="*/ 445846 h 495384"/>
              <a:gd name="connsiteX7" fmla="*/ 6198385 w 6212894"/>
              <a:gd name="connsiteY7" fmla="*/ 480875 h 495384"/>
              <a:gd name="connsiteX8" fmla="*/ 6163356 w 6212894"/>
              <a:gd name="connsiteY8" fmla="*/ 495384 h 495384"/>
              <a:gd name="connsiteX9" fmla="*/ 49538 w 6212894"/>
              <a:gd name="connsiteY9" fmla="*/ 495384 h 495384"/>
              <a:gd name="connsiteX10" fmla="*/ 14509 w 6212894"/>
              <a:gd name="connsiteY10" fmla="*/ 480875 h 495384"/>
              <a:gd name="connsiteX11" fmla="*/ 0 w 6212894"/>
              <a:gd name="connsiteY11" fmla="*/ 445846 h 495384"/>
              <a:gd name="connsiteX12" fmla="*/ 0 w 6212894"/>
              <a:gd name="connsiteY12" fmla="*/ 49538 h 495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12894" h="495384">
                <a:moveTo>
                  <a:pt x="0" y="49538"/>
                </a:moveTo>
                <a:cubicBezTo>
                  <a:pt x="0" y="36400"/>
                  <a:pt x="5219" y="23800"/>
                  <a:pt x="14509" y="14509"/>
                </a:cubicBezTo>
                <a:cubicBezTo>
                  <a:pt x="23799" y="5219"/>
                  <a:pt x="36399" y="0"/>
                  <a:pt x="49538" y="0"/>
                </a:cubicBezTo>
                <a:lnTo>
                  <a:pt x="6163356" y="0"/>
                </a:lnTo>
                <a:cubicBezTo>
                  <a:pt x="6176494" y="0"/>
                  <a:pt x="6189094" y="5219"/>
                  <a:pt x="6198385" y="14509"/>
                </a:cubicBezTo>
                <a:cubicBezTo>
                  <a:pt x="6207675" y="23799"/>
                  <a:pt x="6212894" y="36399"/>
                  <a:pt x="6212894" y="49538"/>
                </a:cubicBezTo>
                <a:lnTo>
                  <a:pt x="6212894" y="445846"/>
                </a:lnTo>
                <a:cubicBezTo>
                  <a:pt x="6212894" y="458984"/>
                  <a:pt x="6207675" y="471584"/>
                  <a:pt x="6198385" y="480875"/>
                </a:cubicBezTo>
                <a:cubicBezTo>
                  <a:pt x="6189095" y="490165"/>
                  <a:pt x="6176495" y="495384"/>
                  <a:pt x="6163356" y="495384"/>
                </a:cubicBezTo>
                <a:lnTo>
                  <a:pt x="49538" y="495384"/>
                </a:lnTo>
                <a:cubicBezTo>
                  <a:pt x="36400" y="495384"/>
                  <a:pt x="23800" y="490165"/>
                  <a:pt x="14509" y="480875"/>
                </a:cubicBezTo>
                <a:cubicBezTo>
                  <a:pt x="5219" y="471585"/>
                  <a:pt x="0" y="458985"/>
                  <a:pt x="0" y="445846"/>
                </a:cubicBezTo>
                <a:lnTo>
                  <a:pt x="0" y="49538"/>
                </a:lnTo>
                <a:close/>
              </a:path>
            </a:pathLst>
          </a:custGeom>
          <a:ln w="63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52609" tIns="39909" rIns="52609" bIns="39909" numCol="1" spcCol="1270" anchor="ctr" anchorCtr="0">
            <a:noAutofit/>
          </a:bodyPr>
          <a:lstStyle/>
          <a:p>
            <a:pPr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000" dirty="0"/>
              <a:t>As </a:t>
            </a:r>
            <a:r>
              <a:rPr lang="pt-BR" sz="2000" b="1" dirty="0">
                <a:solidFill>
                  <a:srgbClr val="FF0000"/>
                </a:solidFill>
              </a:rPr>
              <a:t>atribuições e responsabilidades </a:t>
            </a:r>
            <a:r>
              <a:rPr lang="pt-BR" sz="2000" dirty="0"/>
              <a:t>do chefe da atividade de auditoria interna;</a:t>
            </a:r>
          </a:p>
        </p:txBody>
      </p:sp>
      <p:sp>
        <p:nvSpPr>
          <p:cNvPr id="12" name="Forma livre 15"/>
          <p:cNvSpPr/>
          <p:nvPr/>
        </p:nvSpPr>
        <p:spPr>
          <a:xfrm>
            <a:off x="1776232" y="5553296"/>
            <a:ext cx="10080000" cy="540000"/>
          </a:xfrm>
          <a:custGeom>
            <a:avLst/>
            <a:gdLst>
              <a:gd name="connsiteX0" fmla="*/ 0 w 6212894"/>
              <a:gd name="connsiteY0" fmla="*/ 49538 h 495384"/>
              <a:gd name="connsiteX1" fmla="*/ 14509 w 6212894"/>
              <a:gd name="connsiteY1" fmla="*/ 14509 h 495384"/>
              <a:gd name="connsiteX2" fmla="*/ 49538 w 6212894"/>
              <a:gd name="connsiteY2" fmla="*/ 0 h 495384"/>
              <a:gd name="connsiteX3" fmla="*/ 6163356 w 6212894"/>
              <a:gd name="connsiteY3" fmla="*/ 0 h 495384"/>
              <a:gd name="connsiteX4" fmla="*/ 6198385 w 6212894"/>
              <a:gd name="connsiteY4" fmla="*/ 14509 h 495384"/>
              <a:gd name="connsiteX5" fmla="*/ 6212894 w 6212894"/>
              <a:gd name="connsiteY5" fmla="*/ 49538 h 495384"/>
              <a:gd name="connsiteX6" fmla="*/ 6212894 w 6212894"/>
              <a:gd name="connsiteY6" fmla="*/ 445846 h 495384"/>
              <a:gd name="connsiteX7" fmla="*/ 6198385 w 6212894"/>
              <a:gd name="connsiteY7" fmla="*/ 480875 h 495384"/>
              <a:gd name="connsiteX8" fmla="*/ 6163356 w 6212894"/>
              <a:gd name="connsiteY8" fmla="*/ 495384 h 495384"/>
              <a:gd name="connsiteX9" fmla="*/ 49538 w 6212894"/>
              <a:gd name="connsiteY9" fmla="*/ 495384 h 495384"/>
              <a:gd name="connsiteX10" fmla="*/ 14509 w 6212894"/>
              <a:gd name="connsiteY10" fmla="*/ 480875 h 495384"/>
              <a:gd name="connsiteX11" fmla="*/ 0 w 6212894"/>
              <a:gd name="connsiteY11" fmla="*/ 445846 h 495384"/>
              <a:gd name="connsiteX12" fmla="*/ 0 w 6212894"/>
              <a:gd name="connsiteY12" fmla="*/ 49538 h 495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12894" h="495384">
                <a:moveTo>
                  <a:pt x="0" y="49538"/>
                </a:moveTo>
                <a:cubicBezTo>
                  <a:pt x="0" y="36400"/>
                  <a:pt x="5219" y="23800"/>
                  <a:pt x="14509" y="14509"/>
                </a:cubicBezTo>
                <a:cubicBezTo>
                  <a:pt x="23799" y="5219"/>
                  <a:pt x="36399" y="0"/>
                  <a:pt x="49538" y="0"/>
                </a:cubicBezTo>
                <a:lnTo>
                  <a:pt x="6163356" y="0"/>
                </a:lnTo>
                <a:cubicBezTo>
                  <a:pt x="6176494" y="0"/>
                  <a:pt x="6189094" y="5219"/>
                  <a:pt x="6198385" y="14509"/>
                </a:cubicBezTo>
                <a:cubicBezTo>
                  <a:pt x="6207675" y="23799"/>
                  <a:pt x="6212894" y="36399"/>
                  <a:pt x="6212894" y="49538"/>
                </a:cubicBezTo>
                <a:lnTo>
                  <a:pt x="6212894" y="445846"/>
                </a:lnTo>
                <a:cubicBezTo>
                  <a:pt x="6212894" y="458984"/>
                  <a:pt x="6207675" y="471584"/>
                  <a:pt x="6198385" y="480875"/>
                </a:cubicBezTo>
                <a:cubicBezTo>
                  <a:pt x="6189095" y="490165"/>
                  <a:pt x="6176495" y="495384"/>
                  <a:pt x="6163356" y="495384"/>
                </a:cubicBezTo>
                <a:lnTo>
                  <a:pt x="49538" y="495384"/>
                </a:lnTo>
                <a:cubicBezTo>
                  <a:pt x="36400" y="495384"/>
                  <a:pt x="23800" y="490165"/>
                  <a:pt x="14509" y="480875"/>
                </a:cubicBezTo>
                <a:cubicBezTo>
                  <a:pt x="5219" y="471585"/>
                  <a:pt x="0" y="458985"/>
                  <a:pt x="0" y="445846"/>
                </a:cubicBezTo>
                <a:lnTo>
                  <a:pt x="0" y="49538"/>
                </a:lnTo>
                <a:close/>
              </a:path>
            </a:pathLst>
          </a:custGeom>
          <a:ln w="63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52609" tIns="39909" rIns="52609" bIns="39909" numCol="1" spcCol="1270" anchor="ctr" anchorCtr="0">
            <a:noAutofit/>
          </a:bodyPr>
          <a:lstStyle/>
          <a:p>
            <a:pPr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000" dirty="0"/>
              <a:t>A exigência da observância a reconhecidos </a:t>
            </a:r>
            <a:r>
              <a:rPr lang="pt-BR" sz="2000" b="1" dirty="0">
                <a:solidFill>
                  <a:srgbClr val="FF0000"/>
                </a:solidFill>
              </a:rPr>
              <a:t>padrões de auditoria </a:t>
            </a:r>
            <a:r>
              <a:rPr lang="pt-BR" sz="2000" dirty="0"/>
              <a:t>interna;</a:t>
            </a:r>
          </a:p>
        </p:txBody>
      </p:sp>
      <p:sp>
        <p:nvSpPr>
          <p:cNvPr id="18" name="CaixaDeTexto 17"/>
          <p:cNvSpPr txBox="1"/>
          <p:nvPr/>
        </p:nvSpPr>
        <p:spPr>
          <a:xfrm>
            <a:off x="-13689" y="6597352"/>
            <a:ext cx="12191999" cy="61200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b="1" dirty="0"/>
              <a:t>As atividade de auditoria interna poderá ser própria ou contratada</a:t>
            </a:r>
          </a:p>
        </p:txBody>
      </p:sp>
    </p:spTree>
    <p:extLst>
      <p:ext uri="{BB962C8B-B14F-4D97-AF65-F5344CB8AC3E}">
        <p14:creationId xmlns:p14="http://schemas.microsoft.com/office/powerpoint/2010/main" val="2159147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 defTabSz="165884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pt-BR" sz="2400" b="1" dirty="0">
                <a:solidFill>
                  <a:schemeClr val="bg1"/>
                </a:solidFill>
              </a:rPr>
              <a:t>Exemplo Processo de Contemplação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sp>
        <p:nvSpPr>
          <p:cNvPr id="17" name="Retângulo 16"/>
          <p:cNvSpPr/>
          <p:nvPr/>
        </p:nvSpPr>
        <p:spPr>
          <a:xfrm>
            <a:off x="693887" y="824420"/>
            <a:ext cx="10874722" cy="516348"/>
          </a:xfrm>
          <a:prstGeom prst="rect">
            <a:avLst/>
          </a:prstGeom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O que garante que a análise de Crédito para contemplados é realizada corretamente?</a:t>
            </a:r>
          </a:p>
        </p:txBody>
      </p:sp>
      <p:sp>
        <p:nvSpPr>
          <p:cNvPr id="18" name="Retângulo 17"/>
          <p:cNvSpPr/>
          <p:nvPr/>
        </p:nvSpPr>
        <p:spPr>
          <a:xfrm>
            <a:off x="2302992" y="1687459"/>
            <a:ext cx="3600000" cy="2016000"/>
          </a:xfrm>
          <a:prstGeom prst="rect">
            <a:avLst/>
          </a:prstGeom>
          <a:solidFill>
            <a:srgbClr val="DBBBE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Política de Crédito:</a:t>
            </a:r>
          </a:p>
          <a:p>
            <a:pPr algn="ctr"/>
            <a:r>
              <a:rPr lang="pt-BR" dirty="0">
                <a:solidFill>
                  <a:schemeClr val="tx1"/>
                </a:solidFill>
              </a:rPr>
              <a:t>- Documentação avaliada (RG, CPF, Comprovante de Renda, Avalista, etc.) e crédito aprovado conforme alçadas e limites definidos.</a:t>
            </a:r>
          </a:p>
        </p:txBody>
      </p:sp>
      <p:sp>
        <p:nvSpPr>
          <p:cNvPr id="19" name="Retângulo 18"/>
          <p:cNvSpPr/>
          <p:nvPr/>
        </p:nvSpPr>
        <p:spPr>
          <a:xfrm>
            <a:off x="7127928" y="1702450"/>
            <a:ext cx="3600000" cy="2016000"/>
          </a:xfrm>
          <a:prstGeom prst="rect">
            <a:avLst/>
          </a:prstGeom>
          <a:solidFill>
            <a:srgbClr val="DBBBE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Parâmetro Sistêmico:</a:t>
            </a:r>
          </a:p>
          <a:p>
            <a:pPr algn="ctr"/>
            <a:r>
              <a:rPr lang="pt-BR" b="1" dirty="0">
                <a:solidFill>
                  <a:schemeClr val="tx1"/>
                </a:solidFill>
              </a:rPr>
              <a:t>- </a:t>
            </a:r>
            <a:r>
              <a:rPr lang="pt-BR" dirty="0">
                <a:solidFill>
                  <a:schemeClr val="tx1"/>
                </a:solidFill>
              </a:rPr>
              <a:t>Análise automática de todas as propostas nos bureau (SPC, Serasa, Boa Vista, etc.)</a:t>
            </a:r>
          </a:p>
          <a:p>
            <a:pPr algn="ctr"/>
            <a:endParaRPr lang="pt-BR" dirty="0">
              <a:solidFill>
                <a:schemeClr val="tx1"/>
              </a:solidFill>
            </a:endParaRPr>
          </a:p>
        </p:txBody>
      </p:sp>
      <p:sp>
        <p:nvSpPr>
          <p:cNvPr id="20" name="Chave Direita 19"/>
          <p:cNvSpPr/>
          <p:nvPr/>
        </p:nvSpPr>
        <p:spPr>
          <a:xfrm rot="5400000">
            <a:off x="6281434" y="-369423"/>
            <a:ext cx="468052" cy="8712968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1" name="Retângulo 20"/>
          <p:cNvSpPr/>
          <p:nvPr/>
        </p:nvSpPr>
        <p:spPr>
          <a:xfrm>
            <a:off x="2286694" y="4581128"/>
            <a:ext cx="8568952" cy="1549589"/>
          </a:xfrm>
          <a:prstGeom prst="rect">
            <a:avLst/>
          </a:prstGeom>
          <a:solidFill>
            <a:srgbClr val="97FFC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1"/>
                </a:solidFill>
              </a:rPr>
              <a:t>Selecionar propostas para avaliação;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1"/>
                </a:solidFill>
              </a:rPr>
              <a:t>Verificar a documentação apresentada (RG, CPF, Comprovante de Renda, Avalista, </a:t>
            </a:r>
            <a:r>
              <a:rPr lang="pt-BR" dirty="0" err="1">
                <a:solidFill>
                  <a:schemeClr val="tx1"/>
                </a:solidFill>
              </a:rPr>
              <a:t>etc</a:t>
            </a:r>
            <a:r>
              <a:rPr lang="pt-BR" dirty="0">
                <a:solidFill>
                  <a:schemeClr val="tx1"/>
                </a:solidFill>
              </a:rPr>
              <a:t>)</a:t>
            </a:r>
            <a:r>
              <a:rPr lang="pt-BR" b="1" dirty="0">
                <a:solidFill>
                  <a:schemeClr val="tx1"/>
                </a:solidFill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1"/>
                </a:solidFill>
              </a:rPr>
              <a:t>Verificar aprovação do crédito conforme alçadas e limites;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1"/>
                </a:solidFill>
              </a:rPr>
              <a:t>Validar a aplicação do bureau nas propostas;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1"/>
                </a:solidFill>
              </a:rPr>
              <a:t>Resultado do teste incluído do Relatório de Auditoria Interna.</a:t>
            </a:r>
          </a:p>
        </p:txBody>
      </p:sp>
      <p:sp>
        <p:nvSpPr>
          <p:cNvPr id="22" name="Retângulo 21"/>
          <p:cNvSpPr/>
          <p:nvPr/>
        </p:nvSpPr>
        <p:spPr>
          <a:xfrm>
            <a:off x="718015" y="1559143"/>
            <a:ext cx="625807" cy="230261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t-BR" dirty="0"/>
              <a:t>CONFORMIDADE (Controles Internos)</a:t>
            </a:r>
          </a:p>
        </p:txBody>
      </p:sp>
      <p:sp>
        <p:nvSpPr>
          <p:cNvPr id="23" name="Retângulo 22"/>
          <p:cNvSpPr/>
          <p:nvPr/>
        </p:nvSpPr>
        <p:spPr>
          <a:xfrm>
            <a:off x="718016" y="4263554"/>
            <a:ext cx="625806" cy="208659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t-BR" dirty="0"/>
              <a:t>AUDITORIA INTERNA</a:t>
            </a:r>
          </a:p>
        </p:txBody>
      </p:sp>
      <p:pic>
        <p:nvPicPr>
          <p:cNvPr id="24" name="Imagem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923" y="1559143"/>
            <a:ext cx="531533" cy="531533"/>
          </a:xfrm>
          <a:prstGeom prst="rect">
            <a:avLst/>
          </a:prstGeom>
        </p:spPr>
      </p:pic>
      <p:pic>
        <p:nvPicPr>
          <p:cNvPr id="25" name="Imagem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161" y="1601323"/>
            <a:ext cx="531533" cy="531533"/>
          </a:xfrm>
          <a:prstGeom prst="rect">
            <a:avLst/>
          </a:prstGeom>
        </p:spPr>
      </p:pic>
      <p:pic>
        <p:nvPicPr>
          <p:cNvPr id="26" name="Imagem 2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31910">
            <a:off x="1631519" y="4425172"/>
            <a:ext cx="750583" cy="750583"/>
          </a:xfrm>
          <a:prstGeom prst="rect">
            <a:avLst/>
          </a:prstGeom>
        </p:spPr>
      </p:pic>
      <p:pic>
        <p:nvPicPr>
          <p:cNvPr id="27" name="Picture 2" descr="Resultado de imagem para sinal de alerta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00" y="884378"/>
            <a:ext cx="506380" cy="426410"/>
          </a:xfrm>
          <a:prstGeom prst="rect">
            <a:avLst/>
          </a:prstGeom>
          <a:solidFill>
            <a:schemeClr val="bg1">
              <a:lumMod val="85000"/>
            </a:schemeClr>
          </a:solidFill>
          <a:extLst/>
        </p:spPr>
      </p:pic>
    </p:spTree>
    <p:extLst>
      <p:ext uri="{BB962C8B-B14F-4D97-AF65-F5344CB8AC3E}">
        <p14:creationId xmlns:p14="http://schemas.microsoft.com/office/powerpoint/2010/main" val="1490308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 defTabSz="165884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pt-BR" sz="2400" b="1" dirty="0">
                <a:solidFill>
                  <a:schemeClr val="bg1"/>
                </a:solidFill>
              </a:rPr>
              <a:t>Exemplo Processo de Contemplação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sp>
        <p:nvSpPr>
          <p:cNvPr id="16" name="Retângulo 15"/>
          <p:cNvSpPr/>
          <p:nvPr/>
        </p:nvSpPr>
        <p:spPr>
          <a:xfrm>
            <a:off x="384218" y="836712"/>
            <a:ext cx="11688901" cy="504056"/>
          </a:xfrm>
          <a:prstGeom prst="rect">
            <a:avLst/>
          </a:prstGeom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O que garante que o pagamento de contemplação em numerário (dinheiro, depósito) é realizada corretamente?</a:t>
            </a:r>
          </a:p>
        </p:txBody>
      </p:sp>
      <p:sp>
        <p:nvSpPr>
          <p:cNvPr id="28" name="Retângulo 27"/>
          <p:cNvSpPr/>
          <p:nvPr/>
        </p:nvSpPr>
        <p:spPr>
          <a:xfrm>
            <a:off x="1993324" y="1687459"/>
            <a:ext cx="3600000" cy="2016000"/>
          </a:xfrm>
          <a:prstGeom prst="rect">
            <a:avLst/>
          </a:prstGeom>
          <a:solidFill>
            <a:srgbClr val="DBBBE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Pagamento em CC do cliente:</a:t>
            </a:r>
          </a:p>
          <a:p>
            <a:pPr algn="ctr"/>
            <a:r>
              <a:rPr lang="pt-BR" dirty="0">
                <a:solidFill>
                  <a:schemeClr val="tx1"/>
                </a:solidFill>
              </a:rPr>
              <a:t>- Os pagamentos são realizados somente na conta do consorciado</a:t>
            </a:r>
          </a:p>
        </p:txBody>
      </p:sp>
      <p:sp>
        <p:nvSpPr>
          <p:cNvPr id="29" name="Retângulo 28"/>
          <p:cNvSpPr/>
          <p:nvPr/>
        </p:nvSpPr>
        <p:spPr>
          <a:xfrm>
            <a:off x="6818260" y="1702450"/>
            <a:ext cx="3600000" cy="2016000"/>
          </a:xfrm>
          <a:prstGeom prst="rect">
            <a:avLst/>
          </a:prstGeom>
          <a:solidFill>
            <a:srgbClr val="DBBBE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Pagamento em CC de terceiros:</a:t>
            </a:r>
          </a:p>
          <a:p>
            <a:pPr algn="ctr"/>
            <a:r>
              <a:rPr lang="pt-BR" b="1" dirty="0">
                <a:solidFill>
                  <a:schemeClr val="tx1"/>
                </a:solidFill>
              </a:rPr>
              <a:t>- </a:t>
            </a:r>
            <a:r>
              <a:rPr lang="pt-BR" dirty="0">
                <a:solidFill>
                  <a:schemeClr val="tx1"/>
                </a:solidFill>
              </a:rPr>
              <a:t>Termo/procuração de autorização do cliente informando o terceiro a receber o numerário com assinatura e firma reconhecida do cliente.</a:t>
            </a:r>
          </a:p>
          <a:p>
            <a:pPr algn="ctr"/>
            <a:endParaRPr lang="pt-BR" dirty="0">
              <a:solidFill>
                <a:schemeClr val="tx1"/>
              </a:solidFill>
            </a:endParaRPr>
          </a:p>
        </p:txBody>
      </p:sp>
      <p:sp>
        <p:nvSpPr>
          <p:cNvPr id="30" name="Chave Direita 29"/>
          <p:cNvSpPr/>
          <p:nvPr/>
        </p:nvSpPr>
        <p:spPr>
          <a:xfrm rot="5400000">
            <a:off x="5971766" y="-369423"/>
            <a:ext cx="468052" cy="8712968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1" name="Retângulo 30"/>
          <p:cNvSpPr/>
          <p:nvPr/>
        </p:nvSpPr>
        <p:spPr>
          <a:xfrm>
            <a:off x="1977026" y="4581128"/>
            <a:ext cx="8568952" cy="1699184"/>
          </a:xfrm>
          <a:prstGeom prst="rect">
            <a:avLst/>
          </a:prstGeom>
          <a:solidFill>
            <a:srgbClr val="97FFC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1"/>
                </a:solidFill>
              </a:rPr>
              <a:t>Selecionar numerários para avaliação;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1"/>
                </a:solidFill>
              </a:rPr>
              <a:t>Verificar numerários aprovados para pagamento</a:t>
            </a:r>
            <a:r>
              <a:rPr lang="pt-BR" b="1" dirty="0">
                <a:solidFill>
                  <a:schemeClr val="tx1"/>
                </a:solidFill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1"/>
                </a:solidFill>
              </a:rPr>
              <a:t>Validar conta de crédito do cliente;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1"/>
                </a:solidFill>
              </a:rPr>
              <a:t>Conferir numerários pagos a terceiros;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1"/>
                </a:solidFill>
              </a:rPr>
              <a:t>Conferir data (anterior) do termo/procuração de autorização x data de pagamento;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1"/>
                </a:solidFill>
              </a:rPr>
              <a:t>Resultado do teste incluído do Relatório de Auditoria Interna.</a:t>
            </a:r>
          </a:p>
        </p:txBody>
      </p:sp>
      <p:sp>
        <p:nvSpPr>
          <p:cNvPr id="32" name="Retângulo 31"/>
          <p:cNvSpPr/>
          <p:nvPr/>
        </p:nvSpPr>
        <p:spPr>
          <a:xfrm>
            <a:off x="408347" y="1559143"/>
            <a:ext cx="625807" cy="230261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t-BR" dirty="0"/>
              <a:t>CONFORMIDADE (Controles Internos)</a:t>
            </a:r>
          </a:p>
        </p:txBody>
      </p:sp>
      <p:sp>
        <p:nvSpPr>
          <p:cNvPr id="33" name="Retângulo 32"/>
          <p:cNvSpPr/>
          <p:nvPr/>
        </p:nvSpPr>
        <p:spPr>
          <a:xfrm>
            <a:off x="408348" y="4263554"/>
            <a:ext cx="625806" cy="208659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t-BR" dirty="0"/>
              <a:t>AUDITORIA INTERNA</a:t>
            </a:r>
          </a:p>
        </p:txBody>
      </p:sp>
      <p:pic>
        <p:nvPicPr>
          <p:cNvPr id="34" name="Imagem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255" y="1559143"/>
            <a:ext cx="531533" cy="531533"/>
          </a:xfrm>
          <a:prstGeom prst="rect">
            <a:avLst/>
          </a:prstGeom>
        </p:spPr>
      </p:pic>
      <p:pic>
        <p:nvPicPr>
          <p:cNvPr id="35" name="Imagem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2493" y="1601323"/>
            <a:ext cx="531533" cy="531533"/>
          </a:xfrm>
          <a:prstGeom prst="rect">
            <a:avLst/>
          </a:prstGeom>
        </p:spPr>
      </p:pic>
      <p:pic>
        <p:nvPicPr>
          <p:cNvPr id="36" name="Imagem 3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31910">
            <a:off x="1321851" y="4425172"/>
            <a:ext cx="750583" cy="750583"/>
          </a:xfrm>
          <a:prstGeom prst="rect">
            <a:avLst/>
          </a:prstGeom>
        </p:spPr>
      </p:pic>
      <p:pic>
        <p:nvPicPr>
          <p:cNvPr id="37" name="Picture 2" descr="Resultado de imagem para sinal de alerta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32" y="884378"/>
            <a:ext cx="506380" cy="426410"/>
          </a:xfrm>
          <a:prstGeom prst="rect">
            <a:avLst/>
          </a:prstGeom>
          <a:solidFill>
            <a:schemeClr val="bg1">
              <a:lumMod val="85000"/>
            </a:schemeClr>
          </a:solidFill>
          <a:extLst/>
        </p:spPr>
      </p:pic>
    </p:spTree>
    <p:extLst>
      <p:ext uri="{BB962C8B-B14F-4D97-AF65-F5344CB8AC3E}">
        <p14:creationId xmlns:p14="http://schemas.microsoft.com/office/powerpoint/2010/main" val="3576468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 defTabSz="165884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pt-BR" sz="2400" b="1" dirty="0">
                <a:solidFill>
                  <a:schemeClr val="bg1"/>
                </a:solidFill>
              </a:rPr>
              <a:t>RESULTADOS DOS TRABALHOS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cxnSp>
        <p:nvCxnSpPr>
          <p:cNvPr id="17" name="Conector reto 16"/>
          <p:cNvCxnSpPr/>
          <p:nvPr/>
        </p:nvCxnSpPr>
        <p:spPr>
          <a:xfrm>
            <a:off x="6023992" y="1487815"/>
            <a:ext cx="0" cy="4608512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CaixaDeTexto 17"/>
          <p:cNvSpPr txBox="1"/>
          <p:nvPr/>
        </p:nvSpPr>
        <p:spPr>
          <a:xfrm>
            <a:off x="191344" y="742212"/>
            <a:ext cx="5472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/>
              <a:t>Circular Política de Conformidade</a:t>
            </a:r>
          </a:p>
        </p:txBody>
      </p:sp>
      <p:sp>
        <p:nvSpPr>
          <p:cNvPr id="19" name="CaixaDeTexto 18"/>
          <p:cNvSpPr txBox="1"/>
          <p:nvPr/>
        </p:nvSpPr>
        <p:spPr>
          <a:xfrm>
            <a:off x="6276020" y="754948"/>
            <a:ext cx="5472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/>
              <a:t>Circular Auditoria Interna</a:t>
            </a:r>
          </a:p>
        </p:txBody>
      </p:sp>
      <p:sp>
        <p:nvSpPr>
          <p:cNvPr id="20" name="Retângulo 19"/>
          <p:cNvSpPr/>
          <p:nvPr/>
        </p:nvSpPr>
        <p:spPr>
          <a:xfrm>
            <a:off x="1523492" y="1845542"/>
            <a:ext cx="3240360" cy="41044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3000" b="1" dirty="0"/>
              <a:t>RELATÓRIO DE CONFORMIDADE</a:t>
            </a:r>
          </a:p>
        </p:txBody>
      </p:sp>
      <p:sp>
        <p:nvSpPr>
          <p:cNvPr id="21" name="Retângulo 20"/>
          <p:cNvSpPr/>
          <p:nvPr/>
        </p:nvSpPr>
        <p:spPr>
          <a:xfrm>
            <a:off x="7392143" y="1845542"/>
            <a:ext cx="3240360" cy="41044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3000" b="1" dirty="0"/>
              <a:t>RELATÓRIO DE AUDITORIA INTERNA</a:t>
            </a:r>
          </a:p>
        </p:txBody>
      </p:sp>
      <p:sp>
        <p:nvSpPr>
          <p:cNvPr id="22" name="CaixaDeTexto 21"/>
          <p:cNvSpPr txBox="1"/>
          <p:nvPr/>
        </p:nvSpPr>
        <p:spPr>
          <a:xfrm>
            <a:off x="0" y="6167045"/>
            <a:ext cx="12191999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b="1" dirty="0"/>
              <a:t>Os resultados dos trabalhos deverão ser formalizados em 2 relatórios , anualmente, aprovados pela Diretoria/ Conselho de Administração, sendo obrigatório para todas as Administradoras.</a:t>
            </a:r>
          </a:p>
        </p:txBody>
      </p:sp>
    </p:spTree>
    <p:extLst>
      <p:ext uri="{BB962C8B-B14F-4D97-AF65-F5344CB8AC3E}">
        <p14:creationId xmlns:p14="http://schemas.microsoft.com/office/powerpoint/2010/main" val="123841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427" y="908720"/>
            <a:ext cx="10905145" cy="5009199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3791" y="0"/>
            <a:ext cx="12184418" cy="68580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71" tIns="60935" rIns="121871" bIns="60935" rtlCol="0" anchor="ctr"/>
          <a:lstStyle/>
          <a:p>
            <a:pPr algn="ctr"/>
            <a:endParaRPr lang="pt-BR"/>
          </a:p>
        </p:txBody>
      </p:sp>
      <p:sp>
        <p:nvSpPr>
          <p:cNvPr id="6" name="CaixaDeTexto 5"/>
          <p:cNvSpPr txBox="1"/>
          <p:nvPr/>
        </p:nvSpPr>
        <p:spPr>
          <a:xfrm>
            <a:off x="3791" y="6532215"/>
            <a:ext cx="12184418" cy="369333"/>
          </a:xfrm>
          <a:prstGeom prst="rect">
            <a:avLst/>
          </a:prstGeom>
          <a:solidFill>
            <a:srgbClr val="002060"/>
          </a:solidFill>
        </p:spPr>
        <p:txBody>
          <a:bodyPr wrap="square" lIns="121871" tIns="60935" rIns="121871" bIns="60935" rtlCol="0" anchor="ctr">
            <a:spAutoFit/>
          </a:bodyPr>
          <a:lstStyle/>
          <a:p>
            <a:pPr algn="ctr"/>
            <a:endParaRPr lang="pt-BR" sz="1600" dirty="0"/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6480" y="5821831"/>
            <a:ext cx="1944216" cy="551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21366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riângulo retângulo 2"/>
          <p:cNvSpPr/>
          <p:nvPr/>
        </p:nvSpPr>
        <p:spPr>
          <a:xfrm rot="10800000">
            <a:off x="2999656" y="-2"/>
            <a:ext cx="9217024" cy="4869161"/>
          </a:xfrm>
          <a:prstGeom prst="rtTriangle">
            <a:avLst/>
          </a:prstGeom>
          <a:gradFill>
            <a:gsLst>
              <a:gs pos="0">
                <a:schemeClr val="bg1"/>
              </a:gs>
              <a:gs pos="36000">
                <a:schemeClr val="accent1"/>
              </a:gs>
              <a:gs pos="100000">
                <a:srgbClr val="0000FF"/>
              </a:gs>
            </a:gsLst>
            <a:lin ang="5400000" scaled="0"/>
          </a:gra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21871" tIns="60935" rIns="121871" bIns="60935" rtlCol="0" anchor="ctr"/>
          <a:lstStyle/>
          <a:p>
            <a:pPr algn="ctr"/>
            <a:endParaRPr lang="pt-BR" dirty="0"/>
          </a:p>
        </p:txBody>
      </p:sp>
      <p:sp>
        <p:nvSpPr>
          <p:cNvPr id="4" name="Retângulo 3"/>
          <p:cNvSpPr/>
          <p:nvPr/>
        </p:nvSpPr>
        <p:spPr>
          <a:xfrm>
            <a:off x="5016955" y="421085"/>
            <a:ext cx="6983702" cy="16003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21871" tIns="60935" rIns="121871" bIns="60935">
            <a:spAutoFit/>
          </a:bodyPr>
          <a:lstStyle/>
          <a:p>
            <a:pPr algn="ctr"/>
            <a:r>
              <a:rPr lang="pt-BR" sz="3200" i="1" dirty="0" err="1">
                <a:solidFill>
                  <a:schemeClr val="bg1"/>
                </a:solidFill>
              </a:rPr>
              <a:t>Webinar</a:t>
            </a:r>
            <a:r>
              <a:rPr lang="pt-BR" sz="3200" b="1" dirty="0">
                <a:solidFill>
                  <a:schemeClr val="bg1"/>
                </a:solidFill>
              </a:rPr>
              <a:t> - "Requisitos dos Controles Internos (Compliance) </a:t>
            </a:r>
          </a:p>
          <a:p>
            <a:pPr algn="ctr"/>
            <a:r>
              <a:rPr lang="pt-BR" sz="3200" b="1" dirty="0">
                <a:solidFill>
                  <a:schemeClr val="bg1"/>
                </a:solidFill>
              </a:rPr>
              <a:t>e Auditoria Interna</a:t>
            </a:r>
            <a:endParaRPr lang="pt-BR" sz="3200" b="1" dirty="0">
              <a:ln w="12700">
                <a:noFill/>
                <a:prstDash val="solid"/>
              </a:ln>
              <a:solidFill>
                <a:schemeClr val="bg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3791" y="0"/>
            <a:ext cx="12184418" cy="68580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71" tIns="60935" rIns="121871" bIns="60935" rtlCol="0" anchor="ctr"/>
          <a:lstStyle/>
          <a:p>
            <a:pPr algn="ctr"/>
            <a:endParaRPr lang="pt-BR"/>
          </a:p>
        </p:txBody>
      </p:sp>
      <p:sp>
        <p:nvSpPr>
          <p:cNvPr id="6" name="CaixaDeTexto 5"/>
          <p:cNvSpPr txBox="1"/>
          <p:nvPr/>
        </p:nvSpPr>
        <p:spPr>
          <a:xfrm>
            <a:off x="3791" y="6532215"/>
            <a:ext cx="12184418" cy="369333"/>
          </a:xfrm>
          <a:prstGeom prst="rect">
            <a:avLst/>
          </a:prstGeom>
          <a:solidFill>
            <a:srgbClr val="002060"/>
          </a:solidFill>
        </p:spPr>
        <p:txBody>
          <a:bodyPr wrap="square" lIns="121871" tIns="60935" rIns="121871" bIns="60935" rtlCol="0" anchor="ctr">
            <a:spAutoFit/>
          </a:bodyPr>
          <a:lstStyle/>
          <a:p>
            <a:pPr algn="ctr"/>
            <a:endParaRPr lang="pt-BR" sz="1600" dirty="0"/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3" y="632483"/>
            <a:ext cx="4019963" cy="1140333"/>
          </a:xfrm>
          <a:prstGeom prst="rect">
            <a:avLst/>
          </a:prstGeom>
        </p:spPr>
      </p:pic>
      <p:sp>
        <p:nvSpPr>
          <p:cNvPr id="10" name="CaixaDeTexto 9"/>
          <p:cNvSpPr txBox="1"/>
          <p:nvPr/>
        </p:nvSpPr>
        <p:spPr>
          <a:xfrm>
            <a:off x="479376" y="2996952"/>
            <a:ext cx="65527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800" dirty="0"/>
              <a:t>Obrigado!</a:t>
            </a:r>
          </a:p>
        </p:txBody>
      </p:sp>
    </p:spTree>
    <p:extLst>
      <p:ext uri="{BB962C8B-B14F-4D97-AF65-F5344CB8AC3E}">
        <p14:creationId xmlns:p14="http://schemas.microsoft.com/office/powerpoint/2010/main" val="3522951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/>
            <a:r>
              <a:rPr lang="pt-BR" sz="2400" b="1" i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Compliance</a:t>
            </a:r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(Controle Internos) e Auditoria Interna</a:t>
            </a:r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grpSp>
        <p:nvGrpSpPr>
          <p:cNvPr id="13" name="Agrupar 12"/>
          <p:cNvGrpSpPr/>
          <p:nvPr/>
        </p:nvGrpSpPr>
        <p:grpSpPr>
          <a:xfrm>
            <a:off x="9156666" y="1647938"/>
            <a:ext cx="2760842" cy="1569896"/>
            <a:chOff x="6836161" y="1371454"/>
            <a:chExt cx="2760842" cy="1569896"/>
          </a:xfrm>
        </p:grpSpPr>
        <p:pic>
          <p:nvPicPr>
            <p:cNvPr id="14" name="Imagem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1110" y="1371454"/>
              <a:ext cx="1634511" cy="1224626"/>
            </a:xfrm>
            <a:prstGeom prst="rect">
              <a:avLst/>
            </a:prstGeom>
          </p:spPr>
        </p:pic>
        <p:sp>
          <p:nvSpPr>
            <p:cNvPr id="15" name="CaixaDeTexto 14"/>
            <p:cNvSpPr txBox="1"/>
            <p:nvPr/>
          </p:nvSpPr>
          <p:spPr>
            <a:xfrm>
              <a:off x="6836161" y="2387352"/>
              <a:ext cx="2760842" cy="55399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400" dirty="0">
                  <a:latin typeface="Impact" panose="020B0806030902050204" pitchFamily="34" charset="0"/>
                </a:rPr>
                <a:t>Instituições Financeiras</a:t>
              </a:r>
            </a:p>
            <a:p>
              <a:pPr algn="ctr"/>
              <a:r>
                <a:rPr lang="pt-BR" sz="1600" dirty="0">
                  <a:solidFill>
                    <a:srgbClr val="FF0000"/>
                  </a:solidFill>
                  <a:latin typeface="Impact" panose="020B0806030902050204" pitchFamily="34" charset="0"/>
                </a:rPr>
                <a:t>Administradoras de Consórcio</a:t>
              </a:r>
            </a:p>
          </p:txBody>
        </p:sp>
      </p:grpSp>
      <p:grpSp>
        <p:nvGrpSpPr>
          <p:cNvPr id="16" name="Agrupar 15"/>
          <p:cNvGrpSpPr/>
          <p:nvPr/>
        </p:nvGrpSpPr>
        <p:grpSpPr>
          <a:xfrm>
            <a:off x="4437900" y="1545639"/>
            <a:ext cx="3126142" cy="1721264"/>
            <a:chOff x="3214245" y="714529"/>
            <a:chExt cx="3126142" cy="1510834"/>
          </a:xfrm>
        </p:grpSpPr>
        <p:sp>
          <p:nvSpPr>
            <p:cNvPr id="17" name="Retângulo Arredondado 16"/>
            <p:cNvSpPr/>
            <p:nvPr/>
          </p:nvSpPr>
          <p:spPr>
            <a:xfrm>
              <a:off x="3214245" y="958742"/>
              <a:ext cx="3126142" cy="1266621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8" name="CaixaDeTexto 17"/>
            <p:cNvSpPr txBox="1"/>
            <p:nvPr/>
          </p:nvSpPr>
          <p:spPr>
            <a:xfrm>
              <a:off x="3369512" y="1085179"/>
              <a:ext cx="29708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pt-BR" sz="1600" dirty="0">
                  <a:latin typeface="Impact" panose="020B0806030902050204" pitchFamily="34" charset="0"/>
                </a:rPr>
                <a:t>Conformidade: Leis e Normas </a:t>
              </a:r>
            </a:p>
          </p:txBody>
        </p:sp>
        <p:sp>
          <p:nvSpPr>
            <p:cNvPr id="19" name="CaixaDeTexto 18"/>
            <p:cNvSpPr txBox="1"/>
            <p:nvPr/>
          </p:nvSpPr>
          <p:spPr>
            <a:xfrm>
              <a:off x="3369512" y="1424332"/>
              <a:ext cx="29504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pt-BR" sz="1600" dirty="0">
                  <a:latin typeface="Impact" panose="020B0806030902050204" pitchFamily="34" charset="0"/>
                </a:rPr>
                <a:t>Controles Internos</a:t>
              </a:r>
            </a:p>
          </p:txBody>
        </p:sp>
        <p:sp>
          <p:nvSpPr>
            <p:cNvPr id="20" name="CaixaDeTexto 19"/>
            <p:cNvSpPr txBox="1"/>
            <p:nvPr/>
          </p:nvSpPr>
          <p:spPr>
            <a:xfrm>
              <a:off x="3369513" y="1749631"/>
              <a:ext cx="29504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pt-BR" sz="1600" dirty="0">
                  <a:latin typeface="Impact" panose="020B0806030902050204" pitchFamily="34" charset="0"/>
                </a:rPr>
                <a:t>Segurança da Informação</a:t>
              </a:r>
            </a:p>
          </p:txBody>
        </p:sp>
        <p:sp>
          <p:nvSpPr>
            <p:cNvPr id="21" name="CaixaDeTexto 20"/>
            <p:cNvSpPr txBox="1"/>
            <p:nvPr/>
          </p:nvSpPr>
          <p:spPr>
            <a:xfrm>
              <a:off x="3712157" y="714529"/>
              <a:ext cx="2324698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pt-BR" dirty="0">
                  <a:latin typeface="Impact" panose="020B0806030902050204" pitchFamily="34" charset="0"/>
                </a:rPr>
                <a:t>Principais exigências</a:t>
              </a:r>
            </a:p>
          </p:txBody>
        </p:sp>
      </p:grpSp>
      <p:grpSp>
        <p:nvGrpSpPr>
          <p:cNvPr id="22" name="Agrupar 21"/>
          <p:cNvGrpSpPr/>
          <p:nvPr/>
        </p:nvGrpSpPr>
        <p:grpSpPr>
          <a:xfrm>
            <a:off x="4410357" y="3713356"/>
            <a:ext cx="3336493" cy="2904508"/>
            <a:chOff x="3255817" y="3215029"/>
            <a:chExt cx="3507776" cy="2904508"/>
          </a:xfrm>
        </p:grpSpPr>
        <p:sp>
          <p:nvSpPr>
            <p:cNvPr id="23" name="Retângulo Arredondado 22"/>
            <p:cNvSpPr/>
            <p:nvPr/>
          </p:nvSpPr>
          <p:spPr>
            <a:xfrm>
              <a:off x="3255817" y="3341767"/>
              <a:ext cx="3507776" cy="2777770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24" name="Imagem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43775" y="4399616"/>
              <a:ext cx="3132000" cy="797315"/>
            </a:xfrm>
            <a:prstGeom prst="rect">
              <a:avLst/>
            </a:prstGeom>
            <a:ln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5" name="Imagem 2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11090" y="5331530"/>
              <a:ext cx="3132000" cy="676276"/>
            </a:xfrm>
            <a:prstGeom prst="rect">
              <a:avLst/>
            </a:prstGeom>
            <a:ln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6" name="Imagem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411090" y="3664135"/>
              <a:ext cx="3132000" cy="603674"/>
            </a:xfrm>
            <a:prstGeom prst="rect">
              <a:avLst/>
            </a:prstGeom>
            <a:ln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7" name="CaixaDeTexto 26"/>
            <p:cNvSpPr txBox="1"/>
            <p:nvPr/>
          </p:nvSpPr>
          <p:spPr>
            <a:xfrm>
              <a:off x="3443775" y="3215029"/>
              <a:ext cx="3132000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pt-BR" dirty="0">
                  <a:latin typeface="Impact" panose="020B0806030902050204" pitchFamily="34" charset="0"/>
                </a:rPr>
                <a:t>Efeitos do descumprimento</a:t>
              </a:r>
            </a:p>
          </p:txBody>
        </p:sp>
      </p:grpSp>
      <p:sp>
        <p:nvSpPr>
          <p:cNvPr id="29" name="Retângulo Arredondado 28"/>
          <p:cNvSpPr/>
          <p:nvPr/>
        </p:nvSpPr>
        <p:spPr>
          <a:xfrm>
            <a:off x="258675" y="2664765"/>
            <a:ext cx="2876199" cy="3895753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0" name="Imagem 29" descr="Resultado de imagem para logo banco central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" t="22394" r="109" b="24085"/>
          <a:stretch/>
        </p:blipFill>
        <p:spPr bwMode="auto">
          <a:xfrm>
            <a:off x="625265" y="2854159"/>
            <a:ext cx="2212199" cy="812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Picture 10" descr="Resultado de imagem para coaf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6" y="3755271"/>
            <a:ext cx="1920384" cy="1128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4" descr="Imagem relacionada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2809" y="5561137"/>
            <a:ext cx="1860752" cy="130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8" descr="Resultado de imagem para receita federal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888" y="5256367"/>
            <a:ext cx="940732" cy="90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CaixaDeTexto 37"/>
          <p:cNvSpPr txBox="1"/>
          <p:nvPr/>
        </p:nvSpPr>
        <p:spPr>
          <a:xfrm>
            <a:off x="855150" y="2409594"/>
            <a:ext cx="1790357" cy="51693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t-BR" sz="2400" dirty="0">
                <a:latin typeface="Impact" panose="020B0806030902050204" pitchFamily="34" charset="0"/>
              </a:rPr>
              <a:t>Reguladores</a:t>
            </a:r>
          </a:p>
        </p:txBody>
      </p:sp>
      <p:pic>
        <p:nvPicPr>
          <p:cNvPr id="39" name="Picture 16" descr="Resultado de imagem para poder judiciario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0558" y="4215861"/>
            <a:ext cx="1316324" cy="97876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Imagem 3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4052">
            <a:off x="2107794" y="1251460"/>
            <a:ext cx="2134621" cy="1646064"/>
          </a:xfrm>
          <a:prstGeom prst="rect">
            <a:avLst/>
          </a:prstGeom>
        </p:spPr>
      </p:pic>
      <p:pic>
        <p:nvPicPr>
          <p:cNvPr id="41" name="Imagem 4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47234">
            <a:off x="7609333" y="1383611"/>
            <a:ext cx="2036993" cy="1570780"/>
          </a:xfrm>
          <a:prstGeom prst="rect">
            <a:avLst/>
          </a:prstGeom>
        </p:spPr>
      </p:pic>
      <p:pic>
        <p:nvPicPr>
          <p:cNvPr id="43" name="Imagem 42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498"/>
          <a:stretch/>
        </p:blipFill>
        <p:spPr>
          <a:xfrm>
            <a:off x="9023106" y="4552773"/>
            <a:ext cx="2809454" cy="1393060"/>
          </a:xfrm>
          <a:prstGeom prst="rect">
            <a:avLst/>
          </a:prstGeom>
        </p:spPr>
      </p:pic>
      <p:pic>
        <p:nvPicPr>
          <p:cNvPr id="44" name="Imagem 4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86499">
            <a:off x="9383023" y="3432698"/>
            <a:ext cx="978861" cy="736737"/>
          </a:xfrm>
          <a:prstGeom prst="rect">
            <a:avLst/>
          </a:prstGeom>
        </p:spPr>
      </p:pic>
      <p:sp>
        <p:nvSpPr>
          <p:cNvPr id="46" name="CaixaDeTexto 45"/>
          <p:cNvSpPr txBox="1"/>
          <p:nvPr/>
        </p:nvSpPr>
        <p:spPr>
          <a:xfrm>
            <a:off x="1108294" y="1480099"/>
            <a:ext cx="24022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pt-BR" sz="1600" dirty="0"/>
              <a:t>Publicação de regras;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BR" sz="1600" dirty="0"/>
              <a:t>Inspeções;</a:t>
            </a:r>
          </a:p>
        </p:txBody>
      </p:sp>
      <p:sp>
        <p:nvSpPr>
          <p:cNvPr id="47" name="CaixaDeTexto 46"/>
          <p:cNvSpPr txBox="1"/>
          <p:nvPr/>
        </p:nvSpPr>
        <p:spPr>
          <a:xfrm>
            <a:off x="8023293" y="1268061"/>
            <a:ext cx="2402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pt-BR" sz="1400" dirty="0"/>
              <a:t>Supervisiona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BR" sz="1400" dirty="0"/>
              <a:t>Monitora</a:t>
            </a:r>
          </a:p>
        </p:txBody>
      </p:sp>
      <p:sp>
        <p:nvSpPr>
          <p:cNvPr id="48" name="CaixaDeTexto 47"/>
          <p:cNvSpPr txBox="1"/>
          <p:nvPr/>
        </p:nvSpPr>
        <p:spPr>
          <a:xfrm>
            <a:off x="8747093" y="4281271"/>
            <a:ext cx="2402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pt-BR" sz="1400" dirty="0"/>
              <a:t>Adequação de processos, sistemas e documentos;</a:t>
            </a:r>
          </a:p>
        </p:txBody>
      </p:sp>
      <p:sp>
        <p:nvSpPr>
          <p:cNvPr id="42" name="CaixaDeTexto 41"/>
          <p:cNvSpPr txBox="1"/>
          <p:nvPr/>
        </p:nvSpPr>
        <p:spPr>
          <a:xfrm>
            <a:off x="1885540" y="617398"/>
            <a:ext cx="83279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r>
              <a:rPr lang="pt-BR" dirty="0"/>
              <a:t>Obrigação Legal ou Dever da Administradora???</a:t>
            </a:r>
          </a:p>
        </p:txBody>
      </p:sp>
    </p:spTree>
    <p:extLst>
      <p:ext uri="{BB962C8B-B14F-4D97-AF65-F5344CB8AC3E}">
        <p14:creationId xmlns:p14="http://schemas.microsoft.com/office/powerpoint/2010/main" val="184344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/>
            <a:r>
              <a:rPr lang="pt-BR" sz="2400" b="1" i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Compliance</a:t>
            </a:r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(Controle Internos) e Auditoria Interna</a:t>
            </a:r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4"/>
          <a:srcRect t="14463" r="5714" b="11299"/>
          <a:stretch/>
        </p:blipFill>
        <p:spPr>
          <a:xfrm>
            <a:off x="2528604" y="1324207"/>
            <a:ext cx="7128792" cy="3312368"/>
          </a:xfrm>
          <a:prstGeom prst="rect">
            <a:avLst/>
          </a:prstGeom>
        </p:spPr>
      </p:pic>
      <p:sp>
        <p:nvSpPr>
          <p:cNvPr id="17" name="CaixaDeTexto 16"/>
          <p:cNvSpPr txBox="1"/>
          <p:nvPr/>
        </p:nvSpPr>
        <p:spPr>
          <a:xfrm>
            <a:off x="293558" y="739432"/>
            <a:ext cx="11472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pPr algn="ctr"/>
            <a:r>
              <a:rPr lang="pt-BR" dirty="0"/>
              <a:t>A Lei de Combate à Corrupção vai pegar?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384218" y="4797152"/>
            <a:ext cx="11472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pPr algn="ctr"/>
            <a:r>
              <a:rPr lang="pt-BR" dirty="0"/>
              <a:t>Todos querem ser </a:t>
            </a:r>
            <a:r>
              <a:rPr lang="pt-BR" i="1" dirty="0"/>
              <a:t>Compliance</a:t>
            </a:r>
            <a:r>
              <a:rPr lang="pt-BR" dirty="0"/>
              <a:t>!!!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384218" y="5598608"/>
            <a:ext cx="11472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pPr algn="ctr"/>
            <a:r>
              <a:rPr lang="pt-BR" dirty="0"/>
              <a:t>Nós temos opção de não ser </a:t>
            </a:r>
            <a:r>
              <a:rPr lang="pt-BR" i="1" dirty="0"/>
              <a:t>Compliance???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3318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/>
            <a:r>
              <a:rPr lang="pt-BR" sz="2400" b="1" i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Compliance</a:t>
            </a:r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(Controle Internos) e Auditoria Interna</a:t>
            </a:r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sp>
        <p:nvSpPr>
          <p:cNvPr id="2" name="CaixaDeTexto 1"/>
          <p:cNvSpPr txBox="1"/>
          <p:nvPr/>
        </p:nvSpPr>
        <p:spPr>
          <a:xfrm>
            <a:off x="540617" y="984715"/>
            <a:ext cx="109585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/>
              <a:t>Por que </a:t>
            </a:r>
            <a:r>
              <a:rPr lang="pt-BR" sz="3200" b="1" i="1" dirty="0"/>
              <a:t>Compliance</a:t>
            </a:r>
            <a:r>
              <a:rPr lang="pt-BR" sz="3200" b="1" dirty="0"/>
              <a:t> (Controles Internos) e Auditoria Interna???</a:t>
            </a:r>
          </a:p>
        </p:txBody>
      </p:sp>
      <p:pic>
        <p:nvPicPr>
          <p:cNvPr id="52" name="Picture 4" descr="lei1138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73464" y="2308734"/>
            <a:ext cx="1190625" cy="1247775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miter lim="800000"/>
            <a:headEnd/>
            <a:tailEnd/>
          </a:ln>
        </p:spPr>
      </p:pic>
      <p:cxnSp>
        <p:nvCxnSpPr>
          <p:cNvPr id="53" name="AutoShape 5"/>
          <p:cNvCxnSpPr>
            <a:cxnSpLocks noChangeShapeType="1"/>
            <a:stCxn id="78" idx="2"/>
            <a:endCxn id="52" idx="3"/>
          </p:cNvCxnSpPr>
          <p:nvPr/>
        </p:nvCxnSpPr>
        <p:spPr bwMode="auto">
          <a:xfrm rot="5400000">
            <a:off x="6602244" y="2370645"/>
            <a:ext cx="123822" cy="1000132"/>
          </a:xfrm>
          <a:prstGeom prst="bentConnector2">
            <a:avLst/>
          </a:prstGeom>
          <a:noFill/>
          <a:ln w="19050" cap="sq">
            <a:solidFill>
              <a:schemeClr val="tx1"/>
            </a:solidFill>
            <a:miter lim="800000"/>
            <a:headEnd/>
            <a:tailEnd type="triangle" w="lg" len="lg"/>
          </a:ln>
        </p:spPr>
      </p:cxnSp>
      <p:cxnSp>
        <p:nvCxnSpPr>
          <p:cNvPr id="54" name="AutoShape 6"/>
          <p:cNvCxnSpPr>
            <a:cxnSpLocks noChangeShapeType="1"/>
            <a:stCxn id="77" idx="2"/>
            <a:endCxn id="52" idx="1"/>
          </p:cNvCxnSpPr>
          <p:nvPr/>
        </p:nvCxnSpPr>
        <p:spPr bwMode="auto">
          <a:xfrm rot="16200000" flipH="1">
            <a:off x="4295598" y="2254756"/>
            <a:ext cx="123822" cy="1231909"/>
          </a:xfrm>
          <a:prstGeom prst="bentConnector2">
            <a:avLst/>
          </a:prstGeom>
          <a:noFill/>
          <a:ln w="19050" cap="sq">
            <a:solidFill>
              <a:schemeClr val="tx1"/>
            </a:solidFill>
            <a:miter lim="800000"/>
            <a:headEnd/>
            <a:tailEnd type="triangle" w="lg" len="lg"/>
          </a:ln>
        </p:spPr>
      </p:cxnSp>
      <p:cxnSp>
        <p:nvCxnSpPr>
          <p:cNvPr id="55" name="AutoShape 7"/>
          <p:cNvCxnSpPr>
            <a:cxnSpLocks noChangeShapeType="1"/>
            <a:stCxn id="76" idx="2"/>
            <a:endCxn id="52" idx="1"/>
          </p:cNvCxnSpPr>
          <p:nvPr/>
        </p:nvCxnSpPr>
        <p:spPr bwMode="auto">
          <a:xfrm rot="16200000" flipH="1">
            <a:off x="3503029" y="1462187"/>
            <a:ext cx="123822" cy="2817047"/>
          </a:xfrm>
          <a:prstGeom prst="bentConnector2">
            <a:avLst/>
          </a:prstGeom>
          <a:noFill/>
          <a:ln w="19050" cap="sq">
            <a:solidFill>
              <a:schemeClr val="tx1"/>
            </a:solidFill>
            <a:miter lim="800000"/>
            <a:headEnd/>
            <a:tailEnd type="triangle" w="lg" len="lg"/>
          </a:ln>
        </p:spPr>
      </p:cxnSp>
      <p:pic>
        <p:nvPicPr>
          <p:cNvPr id="56" name="Picture 8" descr="icone_banco_centra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73248" y="1899161"/>
            <a:ext cx="8382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7" name="AutoShape 9"/>
          <p:cNvCxnSpPr>
            <a:cxnSpLocks noChangeShapeType="1"/>
            <a:stCxn id="79" idx="2"/>
            <a:endCxn id="52" idx="3"/>
          </p:cNvCxnSpPr>
          <p:nvPr/>
        </p:nvCxnSpPr>
        <p:spPr bwMode="auto">
          <a:xfrm rot="5400000">
            <a:off x="7394019" y="1591569"/>
            <a:ext cx="111124" cy="2570983"/>
          </a:xfrm>
          <a:prstGeom prst="bentConnector2">
            <a:avLst/>
          </a:prstGeom>
          <a:noFill/>
          <a:ln w="19050" cap="sq">
            <a:solidFill>
              <a:schemeClr val="tx1"/>
            </a:solidFill>
            <a:miter lim="800000"/>
            <a:headEnd/>
            <a:tailEnd type="triangle" w="lg" len="lg"/>
          </a:ln>
        </p:spPr>
      </p:cxnSp>
      <p:sp>
        <p:nvSpPr>
          <p:cNvPr id="58" name="Rectangle 10"/>
          <p:cNvSpPr>
            <a:spLocks noChangeArrowheads="1"/>
          </p:cNvSpPr>
          <p:nvPr/>
        </p:nvSpPr>
        <p:spPr bwMode="auto">
          <a:xfrm>
            <a:off x="4927426" y="3666056"/>
            <a:ext cx="1277938" cy="21590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pt-BR" sz="1000" b="1" dirty="0">
                <a:latin typeface="Verdana" pitchFamily="34" charset="0"/>
              </a:rPr>
              <a:t>Normativos</a:t>
            </a:r>
          </a:p>
        </p:txBody>
      </p:sp>
      <p:sp>
        <p:nvSpPr>
          <p:cNvPr id="59" name="Rectangle 11"/>
          <p:cNvSpPr>
            <a:spLocks noChangeArrowheads="1"/>
          </p:cNvSpPr>
          <p:nvPr/>
        </p:nvSpPr>
        <p:spPr bwMode="auto">
          <a:xfrm>
            <a:off x="1771402" y="5753148"/>
            <a:ext cx="3168650" cy="93662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BR" sz="1200" dirty="0">
                <a:latin typeface="Verdana" pitchFamily="34" charset="0"/>
              </a:rPr>
              <a:t>Demonstra as formas de adequação, orienta sobre o cumprimento à lei, sua aplicabilidade e implementa controles para garantir o atendimento.</a:t>
            </a:r>
          </a:p>
        </p:txBody>
      </p:sp>
      <p:sp>
        <p:nvSpPr>
          <p:cNvPr id="60" name="Rectangle 12"/>
          <p:cNvSpPr>
            <a:spLocks noChangeArrowheads="1"/>
          </p:cNvSpPr>
          <p:nvPr/>
        </p:nvSpPr>
        <p:spPr bwMode="auto">
          <a:xfrm>
            <a:off x="6376816" y="5777454"/>
            <a:ext cx="3168650" cy="93662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BR" sz="1200" dirty="0">
                <a:latin typeface="Verdana" pitchFamily="34" charset="0"/>
              </a:rPr>
              <a:t>Efetua testes nos procedimentos implementados, afim de certificar sua aderência ao normativo, segurança e confiabilidade das informações.</a:t>
            </a:r>
          </a:p>
        </p:txBody>
      </p:sp>
      <p:grpSp>
        <p:nvGrpSpPr>
          <p:cNvPr id="61" name="Group 13"/>
          <p:cNvGrpSpPr>
            <a:grpSpLocks/>
          </p:cNvGrpSpPr>
          <p:nvPr/>
        </p:nvGrpSpPr>
        <p:grpSpPr bwMode="auto">
          <a:xfrm>
            <a:off x="1555378" y="4044452"/>
            <a:ext cx="3528392" cy="2644800"/>
            <a:chOff x="249" y="2328"/>
            <a:chExt cx="2540" cy="1905"/>
          </a:xfrm>
        </p:grpSpPr>
        <p:sp>
          <p:nvSpPr>
            <p:cNvPr id="62" name="Rectangle 14"/>
            <p:cNvSpPr>
              <a:spLocks noChangeArrowheads="1"/>
            </p:cNvSpPr>
            <p:nvPr/>
          </p:nvSpPr>
          <p:spPr bwMode="auto">
            <a:xfrm>
              <a:off x="249" y="2328"/>
              <a:ext cx="2540" cy="1905"/>
            </a:xfrm>
            <a:prstGeom prst="rect">
              <a:avLst/>
            </a:prstGeom>
            <a:noFill/>
            <a:ln w="38100" cap="sq" cmpd="dbl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63" name="Line 15"/>
            <p:cNvSpPr>
              <a:spLocks noChangeShapeType="1"/>
            </p:cNvSpPr>
            <p:nvPr/>
          </p:nvSpPr>
          <p:spPr bwMode="auto">
            <a:xfrm>
              <a:off x="249" y="2568"/>
              <a:ext cx="2540" cy="0"/>
            </a:xfrm>
            <a:prstGeom prst="line">
              <a:avLst/>
            </a:prstGeom>
            <a:noFill/>
            <a:ln w="38100" cap="sq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</p:grpSp>
      <p:grpSp>
        <p:nvGrpSpPr>
          <p:cNvPr id="64" name="Group 16"/>
          <p:cNvGrpSpPr>
            <a:grpSpLocks/>
          </p:cNvGrpSpPr>
          <p:nvPr/>
        </p:nvGrpSpPr>
        <p:grpSpPr bwMode="auto">
          <a:xfrm>
            <a:off x="5947866" y="4024956"/>
            <a:ext cx="3888432" cy="2664296"/>
            <a:chOff x="249" y="2328"/>
            <a:chExt cx="2540" cy="1905"/>
          </a:xfrm>
        </p:grpSpPr>
        <p:sp>
          <p:nvSpPr>
            <p:cNvPr id="65" name="Rectangle 17"/>
            <p:cNvSpPr>
              <a:spLocks noChangeArrowheads="1"/>
            </p:cNvSpPr>
            <p:nvPr/>
          </p:nvSpPr>
          <p:spPr bwMode="auto">
            <a:xfrm>
              <a:off x="249" y="2328"/>
              <a:ext cx="2540" cy="1905"/>
            </a:xfrm>
            <a:prstGeom prst="rect">
              <a:avLst/>
            </a:prstGeom>
            <a:noFill/>
            <a:ln w="38100" cap="sq" cmpd="dbl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66" name="Line 18"/>
            <p:cNvSpPr>
              <a:spLocks noChangeShapeType="1"/>
            </p:cNvSpPr>
            <p:nvPr/>
          </p:nvSpPr>
          <p:spPr bwMode="auto">
            <a:xfrm>
              <a:off x="249" y="2568"/>
              <a:ext cx="2540" cy="0"/>
            </a:xfrm>
            <a:prstGeom prst="line">
              <a:avLst/>
            </a:prstGeom>
            <a:noFill/>
            <a:ln w="38100" cap="sq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</p:grpSp>
      <p:sp>
        <p:nvSpPr>
          <p:cNvPr id="67" name="Text Box 19"/>
          <p:cNvSpPr txBox="1">
            <a:spLocks noChangeArrowheads="1"/>
          </p:cNvSpPr>
          <p:nvPr/>
        </p:nvSpPr>
        <p:spPr bwMode="auto">
          <a:xfrm>
            <a:off x="1339354" y="4018284"/>
            <a:ext cx="3892550" cy="366712"/>
          </a:xfrm>
          <a:prstGeom prst="rect">
            <a:avLst/>
          </a:prstGeom>
          <a:noFill/>
          <a:ln w="12700" cap="sq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b="1" dirty="0">
                <a:solidFill>
                  <a:srgbClr val="0000FF"/>
                </a:solidFill>
                <a:latin typeface="Verdana" pitchFamily="34" charset="0"/>
              </a:rPr>
              <a:t>COMPLIANCE</a:t>
            </a:r>
          </a:p>
        </p:txBody>
      </p:sp>
      <p:sp>
        <p:nvSpPr>
          <p:cNvPr id="68" name="Text Box 20"/>
          <p:cNvSpPr txBox="1">
            <a:spLocks noChangeArrowheads="1"/>
          </p:cNvSpPr>
          <p:nvPr/>
        </p:nvSpPr>
        <p:spPr bwMode="auto">
          <a:xfrm>
            <a:off x="6019874" y="4024956"/>
            <a:ext cx="3892550" cy="366712"/>
          </a:xfrm>
          <a:prstGeom prst="rect">
            <a:avLst/>
          </a:prstGeom>
          <a:noFill/>
          <a:ln w="12700" cap="sq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b="1" dirty="0">
                <a:latin typeface="Verdana" pitchFamily="34" charset="0"/>
              </a:rPr>
              <a:t>AUDITORIA INTERNA</a:t>
            </a:r>
          </a:p>
        </p:txBody>
      </p:sp>
      <p:cxnSp>
        <p:nvCxnSpPr>
          <p:cNvPr id="69" name="AutoShape 21"/>
          <p:cNvCxnSpPr>
            <a:cxnSpLocks noChangeShapeType="1"/>
            <a:endCxn id="68" idx="0"/>
          </p:cNvCxnSpPr>
          <p:nvPr/>
        </p:nvCxnSpPr>
        <p:spPr bwMode="auto">
          <a:xfrm>
            <a:off x="6237363" y="3543919"/>
            <a:ext cx="1728786" cy="481037"/>
          </a:xfrm>
          <a:prstGeom prst="bentConnector2">
            <a:avLst/>
          </a:prstGeom>
          <a:noFill/>
          <a:ln w="19050" cap="sq">
            <a:solidFill>
              <a:schemeClr val="tx1"/>
            </a:solidFill>
            <a:miter lim="800000"/>
            <a:headEnd/>
            <a:tailEnd type="triangle" w="lg" len="lg"/>
          </a:ln>
        </p:spPr>
      </p:cxnSp>
      <p:cxnSp>
        <p:nvCxnSpPr>
          <p:cNvPr id="70" name="AutoShape 22"/>
          <p:cNvCxnSpPr>
            <a:cxnSpLocks noChangeShapeType="1"/>
            <a:endCxn id="67" idx="0"/>
          </p:cNvCxnSpPr>
          <p:nvPr/>
        </p:nvCxnSpPr>
        <p:spPr bwMode="auto">
          <a:xfrm rot="10800000" flipV="1">
            <a:off x="3285630" y="3564256"/>
            <a:ext cx="1731961" cy="454027"/>
          </a:xfrm>
          <a:prstGeom prst="bentConnector2">
            <a:avLst/>
          </a:prstGeom>
          <a:noFill/>
          <a:ln w="19050" cap="sq">
            <a:solidFill>
              <a:schemeClr val="tx1"/>
            </a:solidFill>
            <a:miter lim="800000"/>
            <a:headEnd/>
            <a:tailEnd type="triangle" w="lg" len="lg"/>
          </a:ln>
        </p:spPr>
      </p:cxnSp>
      <p:cxnSp>
        <p:nvCxnSpPr>
          <p:cNvPr id="71" name="AutoShape 23"/>
          <p:cNvCxnSpPr>
            <a:cxnSpLocks noChangeShapeType="1"/>
          </p:cNvCxnSpPr>
          <p:nvPr/>
        </p:nvCxnSpPr>
        <p:spPr bwMode="auto">
          <a:xfrm>
            <a:off x="5083770" y="5321100"/>
            <a:ext cx="864096" cy="0"/>
          </a:xfrm>
          <a:prstGeom prst="straightConnector1">
            <a:avLst/>
          </a:prstGeom>
          <a:noFill/>
          <a:ln w="50800" cap="sq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pic>
        <p:nvPicPr>
          <p:cNvPr id="72" name="Picture 24" descr="guarda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9680" y="4469588"/>
            <a:ext cx="1996702" cy="1261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" name="Documents"/>
          <p:cNvSpPr>
            <a:spLocks noEditPoints="1" noChangeArrowheads="1"/>
          </p:cNvSpPr>
          <p:nvPr/>
        </p:nvSpPr>
        <p:spPr bwMode="auto">
          <a:xfrm>
            <a:off x="5227786" y="5609132"/>
            <a:ext cx="531813" cy="688975"/>
          </a:xfrm>
          <a:custGeom>
            <a:avLst/>
            <a:gdLst>
              <a:gd name="T0" fmla="*/ 0 w 21600"/>
              <a:gd name="T1" fmla="*/ 2800 h 21600"/>
              <a:gd name="T2" fmla="*/ 3468 w 21600"/>
              <a:gd name="T3" fmla="*/ 0 h 21600"/>
              <a:gd name="T4" fmla="*/ 21653 w 21600"/>
              <a:gd name="T5" fmla="*/ 18828 h 21600"/>
              <a:gd name="T6" fmla="*/ 19954 w 21600"/>
              <a:gd name="T7" fmla="*/ 20214 h 21600"/>
              <a:gd name="T8" fmla="*/ 18256 w 21600"/>
              <a:gd name="T9" fmla="*/ 21628 h 21600"/>
              <a:gd name="T10" fmla="*/ 19954 w 21600"/>
              <a:gd name="T11" fmla="*/ 1428 h 21600"/>
              <a:gd name="T12" fmla="*/ 18256 w 21600"/>
              <a:gd name="T13" fmla="*/ 2800 h 21600"/>
              <a:gd name="T14" fmla="*/ 1645 w 21600"/>
              <a:gd name="T15" fmla="*/ 1428 h 21600"/>
              <a:gd name="T16" fmla="*/ 21600 w 21600"/>
              <a:gd name="T17" fmla="*/ 0 h 21600"/>
              <a:gd name="T18" fmla="*/ 10800 w 21600"/>
              <a:gd name="T19" fmla="*/ 0 h 21600"/>
              <a:gd name="T20" fmla="*/ 0 w 21600"/>
              <a:gd name="T21" fmla="*/ 10800 h 21600"/>
              <a:gd name="T22" fmla="*/ 21600 w 21600"/>
              <a:gd name="T23" fmla="*/ 10800 h 21600"/>
              <a:gd name="T24" fmla="*/ 1645 w 21600"/>
              <a:gd name="T25" fmla="*/ 4171 h 21600"/>
              <a:gd name="T26" fmla="*/ 16522 w 21600"/>
              <a:gd name="T27" fmla="*/ 1731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T24" t="T25" r="T26" b="T27"/>
            <a:pathLst>
              <a:path w="21600" h="21600" extrusionOk="0">
                <a:moveTo>
                  <a:pt x="0" y="18014"/>
                </a:moveTo>
                <a:lnTo>
                  <a:pt x="0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68" y="1428"/>
                </a:lnTo>
                <a:lnTo>
                  <a:pt x="3468" y="0"/>
                </a:lnTo>
                <a:lnTo>
                  <a:pt x="21653" y="0"/>
                </a:lnTo>
                <a:lnTo>
                  <a:pt x="21653" y="18828"/>
                </a:lnTo>
                <a:lnTo>
                  <a:pt x="19954" y="188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16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  <a:path w="21600" h="21600" extrusionOk="0">
                <a:moveTo>
                  <a:pt x="3486" y="1428"/>
                </a:moveTo>
                <a:lnTo>
                  <a:pt x="19954" y="14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86" y="1428"/>
                </a:lnTo>
                <a:close/>
              </a:path>
              <a:path w="21600" h="21600" extrusionOk="0">
                <a:moveTo>
                  <a:pt x="0" y="18014"/>
                </a:moveTo>
                <a:lnTo>
                  <a:pt x="4434" y="180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pt-BR"/>
          </a:p>
        </p:txBody>
      </p:sp>
      <p:grpSp>
        <p:nvGrpSpPr>
          <p:cNvPr id="74" name="Group 26"/>
          <p:cNvGrpSpPr>
            <a:grpSpLocks/>
          </p:cNvGrpSpPr>
          <p:nvPr/>
        </p:nvGrpSpPr>
        <p:grpSpPr bwMode="auto">
          <a:xfrm>
            <a:off x="1515890" y="2094436"/>
            <a:ext cx="8001019" cy="727075"/>
            <a:chOff x="315" y="1080"/>
            <a:chExt cx="5040" cy="458"/>
          </a:xfrm>
        </p:grpSpPr>
        <p:pic>
          <p:nvPicPr>
            <p:cNvPr id="75" name="Picture 27" descr="logo_receita_federal"/>
            <p:cNvPicPr>
              <a:picLocks noChangeAspect="1" noChangeArrowheads="1"/>
            </p:cNvPicPr>
            <p:nvPr/>
          </p:nvPicPr>
          <p:blipFill>
            <a:blip r:embed="rId7" cstate="print"/>
            <a:srcRect r="3200" b="33937"/>
            <a:stretch>
              <a:fillRect/>
            </a:stretch>
          </p:blipFill>
          <p:spPr bwMode="auto">
            <a:xfrm>
              <a:off x="3510" y="1080"/>
              <a:ext cx="726" cy="2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6" name="Rectangle 28"/>
            <p:cNvSpPr>
              <a:spLocks noChangeArrowheads="1"/>
            </p:cNvSpPr>
            <p:nvPr/>
          </p:nvSpPr>
          <p:spPr bwMode="auto">
            <a:xfrm>
              <a:off x="315" y="1394"/>
              <a:ext cx="807" cy="136"/>
            </a:xfrm>
            <a:prstGeom prst="rect">
              <a:avLst/>
            </a:prstGeom>
            <a:noFill/>
            <a:ln w="12700" cap="sq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pt-BR" sz="1000" b="1" dirty="0">
                  <a:latin typeface="Verdana" pitchFamily="34" charset="0"/>
                </a:rPr>
                <a:t>Auditoria Externa</a:t>
              </a:r>
            </a:p>
          </p:txBody>
        </p:sp>
        <p:sp>
          <p:nvSpPr>
            <p:cNvPr id="77" name="Rectangle 29"/>
            <p:cNvSpPr>
              <a:spLocks noChangeArrowheads="1"/>
            </p:cNvSpPr>
            <p:nvPr/>
          </p:nvSpPr>
          <p:spPr bwMode="auto">
            <a:xfrm>
              <a:off x="1364" y="1394"/>
              <a:ext cx="706" cy="136"/>
            </a:xfrm>
            <a:prstGeom prst="rect">
              <a:avLst/>
            </a:prstGeom>
            <a:noFill/>
            <a:ln w="12700" cap="sq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pt-BR" sz="1000" b="1" dirty="0">
                  <a:latin typeface="Verdana" pitchFamily="34" charset="0"/>
                </a:rPr>
                <a:t>Banco Central</a:t>
              </a:r>
            </a:p>
          </p:txBody>
        </p:sp>
        <p:sp>
          <p:nvSpPr>
            <p:cNvPr id="78" name="Rectangle 30"/>
            <p:cNvSpPr>
              <a:spLocks noChangeArrowheads="1"/>
            </p:cNvSpPr>
            <p:nvPr/>
          </p:nvSpPr>
          <p:spPr bwMode="auto">
            <a:xfrm>
              <a:off x="3510" y="1394"/>
              <a:ext cx="726" cy="136"/>
            </a:xfrm>
            <a:prstGeom prst="rect">
              <a:avLst/>
            </a:prstGeom>
            <a:noFill/>
            <a:ln w="12700" cap="sq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pt-BR" sz="1000" b="1" dirty="0">
                  <a:latin typeface="Verdana" pitchFamily="34" charset="0"/>
                </a:rPr>
                <a:t>Receita Federal</a:t>
              </a:r>
            </a:p>
          </p:txBody>
        </p:sp>
        <p:sp>
          <p:nvSpPr>
            <p:cNvPr id="79" name="Rectangle 31"/>
            <p:cNvSpPr>
              <a:spLocks noChangeArrowheads="1"/>
            </p:cNvSpPr>
            <p:nvPr/>
          </p:nvSpPr>
          <p:spPr bwMode="auto">
            <a:xfrm>
              <a:off x="4415" y="1395"/>
              <a:ext cx="895" cy="143"/>
            </a:xfrm>
            <a:prstGeom prst="rect">
              <a:avLst/>
            </a:prstGeom>
            <a:noFill/>
            <a:ln w="12700" cap="sq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pt-BR" sz="1000" b="1" dirty="0">
                  <a:latin typeface="Verdana" pitchFamily="34" charset="0"/>
                </a:rPr>
                <a:t>Acordo de Basiléia</a:t>
              </a:r>
            </a:p>
          </p:txBody>
        </p:sp>
        <p:sp>
          <p:nvSpPr>
            <p:cNvPr id="80" name="WordArt 32"/>
            <p:cNvSpPr>
              <a:spLocks noChangeArrowheads="1" noChangeShapeType="1" noTextEdit="1"/>
            </p:cNvSpPr>
            <p:nvPr/>
          </p:nvSpPr>
          <p:spPr bwMode="auto">
            <a:xfrm>
              <a:off x="450" y="1124"/>
              <a:ext cx="454" cy="22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pt-BR" sz="3600" kern="10" dirty="0">
                  <a:ln w="9525" cap="sq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 Black"/>
                </a:rPr>
                <a:t>Balanço</a:t>
              </a:r>
            </a:p>
          </p:txBody>
        </p:sp>
        <p:sp>
          <p:nvSpPr>
            <p:cNvPr id="81" name="WordArt 33"/>
            <p:cNvSpPr>
              <a:spLocks noChangeArrowheads="1" noChangeShapeType="1" noTextEdit="1"/>
            </p:cNvSpPr>
            <p:nvPr/>
          </p:nvSpPr>
          <p:spPr bwMode="auto">
            <a:xfrm>
              <a:off x="4455" y="1124"/>
              <a:ext cx="900" cy="22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pt-BR" sz="3600" kern="10" dirty="0">
                  <a:ln w="9525" cap="sq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 Black"/>
                </a:rPr>
                <a:t>BASEL II e III</a:t>
              </a:r>
            </a:p>
          </p:txBody>
        </p:sp>
      </p:grpSp>
      <p:pic>
        <p:nvPicPr>
          <p:cNvPr id="82" name="Picture 34" descr="bosme06_professor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64876" y="4441286"/>
            <a:ext cx="724198" cy="130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Picture 2" descr="http://www.sophosnet.com.br/images/img_oquee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505" y="4441286"/>
            <a:ext cx="2293104" cy="122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9"/>
          <a:stretch/>
        </p:blipFill>
        <p:spPr>
          <a:xfrm>
            <a:off x="7482156" y="4530417"/>
            <a:ext cx="1765780" cy="122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435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8" grpId="0" animBg="1"/>
      <p:bldP spid="59" grpId="0"/>
      <p:bldP spid="60" grpId="0"/>
      <p:bldP spid="67" grpId="0"/>
      <p:bldP spid="68" grpId="0"/>
      <p:bldP spid="7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/>
            <a:r>
              <a:rPr lang="pt-BR" sz="2400" b="1" i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Compliance</a:t>
            </a:r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(Controle Internos) e Auditoria Interna</a:t>
            </a:r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  <p:sp>
        <p:nvSpPr>
          <p:cNvPr id="2" name="CaixaDeTexto 1"/>
          <p:cNvSpPr txBox="1"/>
          <p:nvPr/>
        </p:nvSpPr>
        <p:spPr>
          <a:xfrm>
            <a:off x="-14953" y="948315"/>
            <a:ext cx="124382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pt-BR"/>
            </a:defPPr>
            <a:lvl1pPr>
              <a:defRPr sz="3200" b="1"/>
            </a:lvl1pPr>
          </a:lstStyle>
          <a:p>
            <a:r>
              <a:rPr lang="pt-BR" dirty="0"/>
              <a:t>Qual a diferença </a:t>
            </a:r>
            <a:r>
              <a:rPr lang="pt-BR" i="1" dirty="0"/>
              <a:t>Compliance</a:t>
            </a:r>
            <a:r>
              <a:rPr lang="pt-BR" dirty="0"/>
              <a:t> (Controles Internos) e Auditoria Interna???</a:t>
            </a:r>
          </a:p>
        </p:txBody>
      </p:sp>
      <p:sp>
        <p:nvSpPr>
          <p:cNvPr id="51" name="CaixaDeTexto 50"/>
          <p:cNvSpPr txBox="1"/>
          <p:nvPr/>
        </p:nvSpPr>
        <p:spPr>
          <a:xfrm>
            <a:off x="498382" y="2200104"/>
            <a:ext cx="57146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i="1" dirty="0">
                <a:solidFill>
                  <a:srgbClr val="0000FF"/>
                </a:solidFill>
              </a:rPr>
              <a:t>Compliance </a:t>
            </a:r>
          </a:p>
          <a:p>
            <a:pPr algn="ctr"/>
            <a:r>
              <a:rPr lang="pt-BR" sz="2800" b="1" dirty="0">
                <a:solidFill>
                  <a:srgbClr val="0000FF"/>
                </a:solidFill>
              </a:rPr>
              <a:t>(Controles Internos)</a:t>
            </a:r>
          </a:p>
        </p:txBody>
      </p:sp>
      <p:sp>
        <p:nvSpPr>
          <p:cNvPr id="83" name="Diferente de 82"/>
          <p:cNvSpPr/>
          <p:nvPr/>
        </p:nvSpPr>
        <p:spPr>
          <a:xfrm>
            <a:off x="5302686" y="2192136"/>
            <a:ext cx="1389732" cy="901921"/>
          </a:xfrm>
          <a:prstGeom prst="mathNotEqual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5" name="CaixaDeTexto 84"/>
          <p:cNvSpPr txBox="1"/>
          <p:nvPr/>
        </p:nvSpPr>
        <p:spPr>
          <a:xfrm>
            <a:off x="6661258" y="2339575"/>
            <a:ext cx="3377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/>
              <a:t>Auditoria Interna</a:t>
            </a:r>
          </a:p>
        </p:txBody>
      </p:sp>
      <p:sp>
        <p:nvSpPr>
          <p:cNvPr id="27" name="Rectangle 11"/>
          <p:cNvSpPr>
            <a:spLocks noChangeArrowheads="1"/>
          </p:cNvSpPr>
          <p:nvPr/>
        </p:nvSpPr>
        <p:spPr bwMode="auto">
          <a:xfrm>
            <a:off x="1771402" y="5753148"/>
            <a:ext cx="3168650" cy="93662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BR" sz="1200" dirty="0">
                <a:latin typeface="Verdana" pitchFamily="34" charset="0"/>
              </a:rPr>
              <a:t>Demonstra as formas de adequação, orienta sobre o cumprimento à lei, sua aplicabilidade e implementa controles para garantir o atendimento.</a:t>
            </a:r>
          </a:p>
        </p:txBody>
      </p:sp>
      <p:sp>
        <p:nvSpPr>
          <p:cNvPr id="28" name="Rectangle 12"/>
          <p:cNvSpPr>
            <a:spLocks noChangeArrowheads="1"/>
          </p:cNvSpPr>
          <p:nvPr/>
        </p:nvSpPr>
        <p:spPr bwMode="auto">
          <a:xfrm>
            <a:off x="6376816" y="5777454"/>
            <a:ext cx="3168650" cy="93662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BR" sz="1200" dirty="0">
                <a:latin typeface="Verdana" pitchFamily="34" charset="0"/>
              </a:rPr>
              <a:t>Efetua testes nos procedimentos implementados, afim de certificar sua aderência ao normativo, segurança e confiabilidade das informações.</a:t>
            </a:r>
          </a:p>
        </p:txBody>
      </p:sp>
      <p:grpSp>
        <p:nvGrpSpPr>
          <p:cNvPr id="29" name="Group 13"/>
          <p:cNvGrpSpPr>
            <a:grpSpLocks/>
          </p:cNvGrpSpPr>
          <p:nvPr/>
        </p:nvGrpSpPr>
        <p:grpSpPr bwMode="auto">
          <a:xfrm>
            <a:off x="1555378" y="4044452"/>
            <a:ext cx="3528392" cy="2644800"/>
            <a:chOff x="249" y="2328"/>
            <a:chExt cx="2540" cy="1905"/>
          </a:xfrm>
        </p:grpSpPr>
        <p:sp>
          <p:nvSpPr>
            <p:cNvPr id="30" name="Rectangle 14"/>
            <p:cNvSpPr>
              <a:spLocks noChangeArrowheads="1"/>
            </p:cNvSpPr>
            <p:nvPr/>
          </p:nvSpPr>
          <p:spPr bwMode="auto">
            <a:xfrm>
              <a:off x="249" y="2328"/>
              <a:ext cx="2540" cy="1905"/>
            </a:xfrm>
            <a:prstGeom prst="rect">
              <a:avLst/>
            </a:prstGeom>
            <a:noFill/>
            <a:ln w="38100" cap="sq" cmpd="dbl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31" name="Line 15"/>
            <p:cNvSpPr>
              <a:spLocks noChangeShapeType="1"/>
            </p:cNvSpPr>
            <p:nvPr/>
          </p:nvSpPr>
          <p:spPr bwMode="auto">
            <a:xfrm>
              <a:off x="249" y="2568"/>
              <a:ext cx="2540" cy="0"/>
            </a:xfrm>
            <a:prstGeom prst="line">
              <a:avLst/>
            </a:prstGeom>
            <a:noFill/>
            <a:ln w="38100" cap="sq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</p:grpSp>
      <p:grpSp>
        <p:nvGrpSpPr>
          <p:cNvPr id="32" name="Group 16"/>
          <p:cNvGrpSpPr>
            <a:grpSpLocks/>
          </p:cNvGrpSpPr>
          <p:nvPr/>
        </p:nvGrpSpPr>
        <p:grpSpPr bwMode="auto">
          <a:xfrm>
            <a:off x="5947866" y="4024956"/>
            <a:ext cx="3888432" cy="2664296"/>
            <a:chOff x="249" y="2328"/>
            <a:chExt cx="2540" cy="1905"/>
          </a:xfrm>
        </p:grpSpPr>
        <p:sp>
          <p:nvSpPr>
            <p:cNvPr id="33" name="Rectangle 17"/>
            <p:cNvSpPr>
              <a:spLocks noChangeArrowheads="1"/>
            </p:cNvSpPr>
            <p:nvPr/>
          </p:nvSpPr>
          <p:spPr bwMode="auto">
            <a:xfrm>
              <a:off x="249" y="2328"/>
              <a:ext cx="2540" cy="1905"/>
            </a:xfrm>
            <a:prstGeom prst="rect">
              <a:avLst/>
            </a:prstGeom>
            <a:noFill/>
            <a:ln w="38100" cap="sq" cmpd="dbl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34" name="Line 18"/>
            <p:cNvSpPr>
              <a:spLocks noChangeShapeType="1"/>
            </p:cNvSpPr>
            <p:nvPr/>
          </p:nvSpPr>
          <p:spPr bwMode="auto">
            <a:xfrm>
              <a:off x="249" y="2568"/>
              <a:ext cx="2540" cy="0"/>
            </a:xfrm>
            <a:prstGeom prst="line">
              <a:avLst/>
            </a:prstGeom>
            <a:noFill/>
            <a:ln w="38100" cap="sq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</p:grpSp>
      <p:sp>
        <p:nvSpPr>
          <p:cNvPr id="35" name="Text Box 19"/>
          <p:cNvSpPr txBox="1">
            <a:spLocks noChangeArrowheads="1"/>
          </p:cNvSpPr>
          <p:nvPr/>
        </p:nvSpPr>
        <p:spPr bwMode="auto">
          <a:xfrm>
            <a:off x="1339354" y="4018284"/>
            <a:ext cx="3892550" cy="366712"/>
          </a:xfrm>
          <a:prstGeom prst="rect">
            <a:avLst/>
          </a:prstGeom>
          <a:noFill/>
          <a:ln w="12700" cap="sq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b="1" dirty="0">
                <a:solidFill>
                  <a:srgbClr val="0000FF"/>
                </a:solidFill>
                <a:latin typeface="Verdana" pitchFamily="34" charset="0"/>
              </a:rPr>
              <a:t>COMPLIANCE</a:t>
            </a:r>
          </a:p>
        </p:txBody>
      </p:sp>
      <p:sp>
        <p:nvSpPr>
          <p:cNvPr id="36" name="Text Box 20"/>
          <p:cNvSpPr txBox="1">
            <a:spLocks noChangeArrowheads="1"/>
          </p:cNvSpPr>
          <p:nvPr/>
        </p:nvSpPr>
        <p:spPr bwMode="auto">
          <a:xfrm>
            <a:off x="6019874" y="4024956"/>
            <a:ext cx="3892550" cy="366712"/>
          </a:xfrm>
          <a:prstGeom prst="rect">
            <a:avLst/>
          </a:prstGeom>
          <a:noFill/>
          <a:ln w="12700" cap="sq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BR" b="1" dirty="0">
                <a:latin typeface="Verdana" pitchFamily="34" charset="0"/>
              </a:rPr>
              <a:t>AUDITORIA INTERNA</a:t>
            </a:r>
          </a:p>
        </p:txBody>
      </p:sp>
      <p:cxnSp>
        <p:nvCxnSpPr>
          <p:cNvPr id="37" name="AutoShape 23"/>
          <p:cNvCxnSpPr>
            <a:cxnSpLocks noChangeShapeType="1"/>
          </p:cNvCxnSpPr>
          <p:nvPr/>
        </p:nvCxnSpPr>
        <p:spPr bwMode="auto">
          <a:xfrm>
            <a:off x="5083770" y="5321100"/>
            <a:ext cx="864096" cy="0"/>
          </a:xfrm>
          <a:prstGeom prst="straightConnector1">
            <a:avLst/>
          </a:prstGeom>
          <a:noFill/>
          <a:ln w="50800" cap="sq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pic>
        <p:nvPicPr>
          <p:cNvPr id="38" name="Picture 24" descr="guard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9680" y="4469588"/>
            <a:ext cx="1996702" cy="1261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Documents"/>
          <p:cNvSpPr>
            <a:spLocks noEditPoints="1" noChangeArrowheads="1"/>
          </p:cNvSpPr>
          <p:nvPr/>
        </p:nvSpPr>
        <p:spPr bwMode="auto">
          <a:xfrm>
            <a:off x="5227786" y="5609132"/>
            <a:ext cx="531813" cy="688975"/>
          </a:xfrm>
          <a:custGeom>
            <a:avLst/>
            <a:gdLst>
              <a:gd name="T0" fmla="*/ 0 w 21600"/>
              <a:gd name="T1" fmla="*/ 2800 h 21600"/>
              <a:gd name="T2" fmla="*/ 3468 w 21600"/>
              <a:gd name="T3" fmla="*/ 0 h 21600"/>
              <a:gd name="T4" fmla="*/ 21653 w 21600"/>
              <a:gd name="T5" fmla="*/ 18828 h 21600"/>
              <a:gd name="T6" fmla="*/ 19954 w 21600"/>
              <a:gd name="T7" fmla="*/ 20214 h 21600"/>
              <a:gd name="T8" fmla="*/ 18256 w 21600"/>
              <a:gd name="T9" fmla="*/ 21628 h 21600"/>
              <a:gd name="T10" fmla="*/ 19954 w 21600"/>
              <a:gd name="T11" fmla="*/ 1428 h 21600"/>
              <a:gd name="T12" fmla="*/ 18256 w 21600"/>
              <a:gd name="T13" fmla="*/ 2800 h 21600"/>
              <a:gd name="T14" fmla="*/ 1645 w 21600"/>
              <a:gd name="T15" fmla="*/ 1428 h 21600"/>
              <a:gd name="T16" fmla="*/ 21600 w 21600"/>
              <a:gd name="T17" fmla="*/ 0 h 21600"/>
              <a:gd name="T18" fmla="*/ 10800 w 21600"/>
              <a:gd name="T19" fmla="*/ 0 h 21600"/>
              <a:gd name="T20" fmla="*/ 0 w 21600"/>
              <a:gd name="T21" fmla="*/ 10800 h 21600"/>
              <a:gd name="T22" fmla="*/ 21600 w 21600"/>
              <a:gd name="T23" fmla="*/ 10800 h 21600"/>
              <a:gd name="T24" fmla="*/ 1645 w 21600"/>
              <a:gd name="T25" fmla="*/ 4171 h 21600"/>
              <a:gd name="T26" fmla="*/ 16522 w 21600"/>
              <a:gd name="T27" fmla="*/ 1731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T24" t="T25" r="T26" b="T27"/>
            <a:pathLst>
              <a:path w="21600" h="21600" extrusionOk="0">
                <a:moveTo>
                  <a:pt x="0" y="18014"/>
                </a:moveTo>
                <a:lnTo>
                  <a:pt x="0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68" y="1428"/>
                </a:lnTo>
                <a:lnTo>
                  <a:pt x="3468" y="0"/>
                </a:lnTo>
                <a:lnTo>
                  <a:pt x="21653" y="0"/>
                </a:lnTo>
                <a:lnTo>
                  <a:pt x="21653" y="18828"/>
                </a:lnTo>
                <a:lnTo>
                  <a:pt x="19954" y="188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16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  <a:path w="21600" h="21600" extrusionOk="0">
                <a:moveTo>
                  <a:pt x="3486" y="1428"/>
                </a:moveTo>
                <a:lnTo>
                  <a:pt x="19954" y="1428"/>
                </a:lnTo>
                <a:lnTo>
                  <a:pt x="19954" y="20214"/>
                </a:lnTo>
                <a:lnTo>
                  <a:pt x="18256" y="20214"/>
                </a:lnTo>
                <a:lnTo>
                  <a:pt x="18256" y="2800"/>
                </a:lnTo>
                <a:lnTo>
                  <a:pt x="1645" y="2800"/>
                </a:lnTo>
                <a:lnTo>
                  <a:pt x="1645" y="1428"/>
                </a:lnTo>
                <a:lnTo>
                  <a:pt x="3486" y="1428"/>
                </a:lnTo>
                <a:close/>
              </a:path>
              <a:path w="21600" h="21600" extrusionOk="0">
                <a:moveTo>
                  <a:pt x="0" y="18014"/>
                </a:moveTo>
                <a:lnTo>
                  <a:pt x="4434" y="18000"/>
                </a:lnTo>
                <a:lnTo>
                  <a:pt x="4434" y="21600"/>
                </a:lnTo>
                <a:lnTo>
                  <a:pt x="0" y="18014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pt-BR"/>
          </a:p>
        </p:txBody>
      </p:sp>
      <p:pic>
        <p:nvPicPr>
          <p:cNvPr id="40" name="Picture 34" descr="bosme06_professo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64876" y="4441286"/>
            <a:ext cx="724198" cy="130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2" descr="http://www.sophosnet.com.br/images/img_oque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505" y="4441286"/>
            <a:ext cx="2293104" cy="122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Imagem 4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9"/>
          <a:stretch/>
        </p:blipFill>
        <p:spPr>
          <a:xfrm>
            <a:off x="7498572" y="4437112"/>
            <a:ext cx="1765780" cy="1340342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 rot="20280493">
            <a:off x="420344" y="3528510"/>
            <a:ext cx="201657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3200" b="1" dirty="0">
                <a:ln w="6600">
                  <a:solidFill>
                    <a:srgbClr val="0000FF"/>
                  </a:solidFill>
                  <a:prstDash val="solid"/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Preventivo</a:t>
            </a:r>
          </a:p>
        </p:txBody>
      </p:sp>
      <p:sp>
        <p:nvSpPr>
          <p:cNvPr id="47" name="Retângulo 46"/>
          <p:cNvSpPr/>
          <p:nvPr/>
        </p:nvSpPr>
        <p:spPr>
          <a:xfrm rot="19957901">
            <a:off x="5207983" y="3404748"/>
            <a:ext cx="177003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3200" b="1" cap="none" spc="0" dirty="0">
                <a:ln w="66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Corretivo</a:t>
            </a:r>
          </a:p>
        </p:txBody>
      </p:sp>
    </p:spTree>
    <p:extLst>
      <p:ext uri="{BB962C8B-B14F-4D97-AF65-F5344CB8AC3E}">
        <p14:creationId xmlns:p14="http://schemas.microsoft.com/office/powerpoint/2010/main" val="3398396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1" grpId="0"/>
      <p:bldP spid="83" grpId="0" animBg="1"/>
      <p:bldP spid="85" grpId="0"/>
      <p:bldP spid="3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61"/>
          <p:cNvSpPr>
            <a:spLocks noChangeArrowheads="1"/>
          </p:cNvSpPr>
          <p:nvPr/>
        </p:nvSpPr>
        <p:spPr bwMode="auto">
          <a:xfrm>
            <a:off x="1981201" y="1828997"/>
            <a:ext cx="8818563" cy="479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710" tIns="48305" rIns="98710" bIns="48305"/>
          <a:lstStyle>
            <a:lvl1pPr defTabSz="839788"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1pPr>
            <a:lvl2pPr marL="630238" defTabSz="839788"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2pPr>
            <a:lvl3pPr defTabSz="839788"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3pPr>
            <a:lvl4pPr defTabSz="839788"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4pPr>
            <a:lvl5pPr defTabSz="839788"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5pPr>
            <a:lvl6pPr marL="2322513" indent="-206375" defTabSz="839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6pPr>
            <a:lvl7pPr marL="2779713" indent="-206375" defTabSz="839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7pPr>
            <a:lvl8pPr marL="3236913" indent="-206375" defTabSz="839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8pPr>
            <a:lvl9pPr marL="3694113" indent="-206375" defTabSz="8397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algn="just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pt-BR" altLang="pt-BR" dirty="0">
                <a:solidFill>
                  <a:srgbClr val="000000"/>
                </a:solidFill>
              </a:rPr>
              <a:t>A empresa </a:t>
            </a:r>
            <a:r>
              <a:rPr lang="pt-BR" altLang="pt-BR" b="1" dirty="0">
                <a:solidFill>
                  <a:srgbClr val="000000"/>
                </a:solidFill>
              </a:rPr>
              <a:t>deve</a:t>
            </a:r>
            <a:r>
              <a:rPr lang="pt-BR" altLang="pt-BR" dirty="0">
                <a:solidFill>
                  <a:srgbClr val="000000"/>
                </a:solidFill>
              </a:rPr>
              <a:t> desenhar as suas próprias políticas, normas, padrões e procedimentos de acordo com a sua operação e realidade.</a:t>
            </a:r>
          </a:p>
          <a:p>
            <a:pPr algn="just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pt-BR" altLang="pt-BR" dirty="0">
              <a:solidFill>
                <a:srgbClr val="000000"/>
              </a:solidFill>
            </a:endParaRPr>
          </a:p>
          <a:p>
            <a:pPr algn="just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pt-BR" altLang="pt-BR" dirty="0">
              <a:solidFill>
                <a:srgbClr val="000000"/>
              </a:solidFill>
            </a:endParaRPr>
          </a:p>
        </p:txBody>
      </p:sp>
      <p:sp>
        <p:nvSpPr>
          <p:cNvPr id="50180" name="Rectangle 5"/>
          <p:cNvSpPr>
            <a:spLocks noChangeArrowheads="1"/>
          </p:cNvSpPr>
          <p:nvPr/>
        </p:nvSpPr>
        <p:spPr bwMode="auto">
          <a:xfrm>
            <a:off x="1617152" y="904524"/>
            <a:ext cx="8511872" cy="5847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/>
            <a:r>
              <a:rPr lang="pt-BR" altLang="pt-BR" sz="3200" b="1" dirty="0"/>
              <a:t>Qual modelo deve ser utilizado????</a:t>
            </a:r>
          </a:p>
        </p:txBody>
      </p:sp>
      <p:pic>
        <p:nvPicPr>
          <p:cNvPr id="50182" name="Picture 2" descr="http://www.sophosnet.com.br/images/img_oque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950" y="3048198"/>
            <a:ext cx="6394450" cy="341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nto dobrado 1"/>
          <p:cNvSpPr/>
          <p:nvPr/>
        </p:nvSpPr>
        <p:spPr bwMode="auto">
          <a:xfrm rot="20392886">
            <a:off x="7944037" y="2658139"/>
            <a:ext cx="1539421" cy="828000"/>
          </a:xfrm>
          <a:prstGeom prst="foldedCorner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pt-BR" dirty="0">
                <a:solidFill>
                  <a:srgbClr val="FFFFFF"/>
                </a:solidFill>
                <a:latin typeface="Arial" charset="0"/>
                <a:ea typeface="Arial Unicode MS" pitchFamily="34" charset="-128"/>
                <a:cs typeface="Arial Unicode MS" charset="0"/>
              </a:rPr>
              <a:t>Por que fazer? Diretriz</a:t>
            </a:r>
          </a:p>
        </p:txBody>
      </p:sp>
      <p:sp>
        <p:nvSpPr>
          <p:cNvPr id="8" name="Canto dobrado 7"/>
          <p:cNvSpPr/>
          <p:nvPr/>
        </p:nvSpPr>
        <p:spPr bwMode="auto">
          <a:xfrm rot="20392886">
            <a:off x="8373604" y="3859908"/>
            <a:ext cx="1663778" cy="828000"/>
          </a:xfrm>
          <a:prstGeom prst="foldedCorner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pt-BR" dirty="0">
                <a:solidFill>
                  <a:srgbClr val="FFFFFF"/>
                </a:solidFill>
                <a:latin typeface="Arial" charset="0"/>
                <a:ea typeface="Arial Unicode MS" pitchFamily="34" charset="-128"/>
                <a:cs typeface="Arial Unicode MS" charset="0"/>
              </a:rPr>
              <a:t>Quem deve fazer? Cumprir</a:t>
            </a:r>
          </a:p>
        </p:txBody>
      </p:sp>
      <p:sp>
        <p:nvSpPr>
          <p:cNvPr id="9" name="Canto dobrado 8"/>
          <p:cNvSpPr/>
          <p:nvPr/>
        </p:nvSpPr>
        <p:spPr bwMode="auto">
          <a:xfrm rot="20392886">
            <a:off x="8739426" y="5018281"/>
            <a:ext cx="1563109" cy="828000"/>
          </a:xfrm>
          <a:prstGeom prst="foldedCorner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pt-BR" dirty="0">
                <a:solidFill>
                  <a:srgbClr val="FFFFFF"/>
                </a:solidFill>
                <a:latin typeface="Arial" charset="0"/>
                <a:ea typeface="Arial Unicode MS" pitchFamily="34" charset="-128"/>
                <a:cs typeface="Arial Unicode MS" charset="0"/>
              </a:rPr>
              <a:t>Como deve ser feito? Instruções</a:t>
            </a:r>
          </a:p>
        </p:txBody>
      </p:sp>
      <p:sp>
        <p:nvSpPr>
          <p:cNvPr id="10" name="Retângulo 9"/>
          <p:cNvSpPr/>
          <p:nvPr/>
        </p:nvSpPr>
        <p:spPr>
          <a:xfrm>
            <a:off x="0" y="0"/>
            <a:ext cx="12186000" cy="576065"/>
          </a:xfrm>
          <a:prstGeom prst="rect">
            <a:avLst/>
          </a:prstGeom>
          <a:solidFill>
            <a:srgbClr val="0000FF"/>
          </a:solidFill>
          <a:ln>
            <a:solidFill>
              <a:srgbClr val="333399"/>
            </a:solidFill>
          </a:ln>
          <a:effectLst/>
        </p:spPr>
        <p:txBody>
          <a:bodyPr wrap="none" anchor="ctr"/>
          <a:lstStyle/>
          <a:p>
            <a:pPr algn="ctr"/>
            <a:r>
              <a:rPr lang="pt-BR" sz="2400" b="1" i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Compliance</a:t>
            </a:r>
            <a:r>
              <a:rPr lang="pt-BR" sz="2400" b="1" dirty="0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(Controle Internos) e Auditoria Interna</a:t>
            </a:r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3288" y="75104"/>
            <a:ext cx="1523077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90080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2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ersonalizar design">
  <a:themeElements>
    <a:clrScheme name="Tema do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Personalizar design">
  <a:themeElements>
    <a:clrScheme name="Tema do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DCIR">
    <a:dk1>
      <a:srgbClr val="4D4E53"/>
    </a:dk1>
    <a:lt1>
      <a:srgbClr val="FFFFFF"/>
    </a:lt1>
    <a:dk2>
      <a:srgbClr val="CC092F"/>
    </a:dk2>
    <a:lt2>
      <a:srgbClr val="00539F"/>
    </a:lt2>
    <a:accent1>
      <a:srgbClr val="5BB3E5"/>
    </a:accent1>
    <a:accent2>
      <a:srgbClr val="AB1355"/>
    </a:accent2>
    <a:accent3>
      <a:srgbClr val="4F1079"/>
    </a:accent3>
    <a:accent4>
      <a:srgbClr val="00717D"/>
    </a:accent4>
    <a:accent5>
      <a:srgbClr val="2EB134"/>
    </a:accent5>
    <a:accent6>
      <a:srgbClr val="D8AA00"/>
    </a:accent6>
    <a:hlink>
      <a:srgbClr val="D8AA00"/>
    </a:hlink>
    <a:folHlink>
      <a:srgbClr val="800080"/>
    </a:folHlink>
  </a:clrScheme>
  <a:fontScheme name="Office">
    <a:majorFont>
      <a:latin typeface="Calibri Light"/>
      <a:ea typeface=""/>
      <a:cs typeface=""/>
      <a:font script="Jpan" typeface="Yu Gothic Light"/>
      <a:font script="Hang" typeface="맑은 고딕"/>
      <a:font script="Hans" typeface="DengXian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Yu Gothic"/>
      <a:font script="Hang" typeface="맑은 고딕"/>
      <a:font script="Hans" typeface="DengXian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DCIR">
    <a:dk1>
      <a:srgbClr val="4D4E53"/>
    </a:dk1>
    <a:lt1>
      <a:srgbClr val="FFFFFF"/>
    </a:lt1>
    <a:dk2>
      <a:srgbClr val="CC092F"/>
    </a:dk2>
    <a:lt2>
      <a:srgbClr val="00539F"/>
    </a:lt2>
    <a:accent1>
      <a:srgbClr val="5BB3E5"/>
    </a:accent1>
    <a:accent2>
      <a:srgbClr val="AB1355"/>
    </a:accent2>
    <a:accent3>
      <a:srgbClr val="4F1079"/>
    </a:accent3>
    <a:accent4>
      <a:srgbClr val="00717D"/>
    </a:accent4>
    <a:accent5>
      <a:srgbClr val="2EB134"/>
    </a:accent5>
    <a:accent6>
      <a:srgbClr val="D8AA00"/>
    </a:accent6>
    <a:hlink>
      <a:srgbClr val="D8AA00"/>
    </a:hlink>
    <a:folHlink>
      <a:srgbClr val="800080"/>
    </a:folHlink>
  </a:clrScheme>
  <a:fontScheme name="Office">
    <a:majorFont>
      <a:latin typeface="Calibri Light"/>
      <a:ea typeface=""/>
      <a:cs typeface=""/>
      <a:font script="Jpan" typeface="Yu Gothic Light"/>
      <a:font script="Hang" typeface="맑은 고딕"/>
      <a:font script="Hans" typeface="DengXian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Yu Gothic"/>
      <a:font script="Hang" typeface="맑은 고딕"/>
      <a:font script="Hans" typeface="DengXian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DCIR">
    <a:dk1>
      <a:srgbClr val="4D4E53"/>
    </a:dk1>
    <a:lt1>
      <a:srgbClr val="FFFFFF"/>
    </a:lt1>
    <a:dk2>
      <a:srgbClr val="CC092F"/>
    </a:dk2>
    <a:lt2>
      <a:srgbClr val="00539F"/>
    </a:lt2>
    <a:accent1>
      <a:srgbClr val="5BB3E5"/>
    </a:accent1>
    <a:accent2>
      <a:srgbClr val="AB1355"/>
    </a:accent2>
    <a:accent3>
      <a:srgbClr val="4F1079"/>
    </a:accent3>
    <a:accent4>
      <a:srgbClr val="00717D"/>
    </a:accent4>
    <a:accent5>
      <a:srgbClr val="2EB134"/>
    </a:accent5>
    <a:accent6>
      <a:srgbClr val="D8AA00"/>
    </a:accent6>
    <a:hlink>
      <a:srgbClr val="D8AA00"/>
    </a:hlink>
    <a:folHlink>
      <a:srgbClr val="800080"/>
    </a:folHlink>
  </a:clrScheme>
  <a:fontScheme name="Office">
    <a:majorFont>
      <a:latin typeface="Calibri Light"/>
      <a:ea typeface=""/>
      <a:cs typeface=""/>
      <a:font script="Jpan" typeface="Yu Gothic Light"/>
      <a:font script="Hang" typeface="맑은 고딕"/>
      <a:font script="Hans" typeface="DengXian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Yu Gothic"/>
      <a:font script="Hang" typeface="맑은 고딕"/>
      <a:font script="Hans" typeface="DengXian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DCIR">
    <a:dk1>
      <a:srgbClr val="4D4E53"/>
    </a:dk1>
    <a:lt1>
      <a:srgbClr val="FFFFFF"/>
    </a:lt1>
    <a:dk2>
      <a:srgbClr val="CC092F"/>
    </a:dk2>
    <a:lt2>
      <a:srgbClr val="00539F"/>
    </a:lt2>
    <a:accent1>
      <a:srgbClr val="5BB3E5"/>
    </a:accent1>
    <a:accent2>
      <a:srgbClr val="AB1355"/>
    </a:accent2>
    <a:accent3>
      <a:srgbClr val="4F1079"/>
    </a:accent3>
    <a:accent4>
      <a:srgbClr val="00717D"/>
    </a:accent4>
    <a:accent5>
      <a:srgbClr val="2EB134"/>
    </a:accent5>
    <a:accent6>
      <a:srgbClr val="D8AA00"/>
    </a:accent6>
    <a:hlink>
      <a:srgbClr val="D8AA00"/>
    </a:hlink>
    <a:folHlink>
      <a:srgbClr val="800080"/>
    </a:folHlink>
  </a:clrScheme>
  <a:fontScheme name="Office">
    <a:majorFont>
      <a:latin typeface="Calibri Light"/>
      <a:ea typeface=""/>
      <a:cs typeface=""/>
      <a:font script="Jpan" typeface="Yu Gothic Light"/>
      <a:font script="Hang" typeface="맑은 고딕"/>
      <a:font script="Hans" typeface="DengXian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Yu Gothic"/>
      <a:font script="Hang" typeface="맑은 고딕"/>
      <a:font script="Hans" typeface="DengXian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DCIR">
    <a:dk1>
      <a:srgbClr val="4D4E53"/>
    </a:dk1>
    <a:lt1>
      <a:srgbClr val="FFFFFF"/>
    </a:lt1>
    <a:dk2>
      <a:srgbClr val="CC092F"/>
    </a:dk2>
    <a:lt2>
      <a:srgbClr val="00539F"/>
    </a:lt2>
    <a:accent1>
      <a:srgbClr val="5BB3E5"/>
    </a:accent1>
    <a:accent2>
      <a:srgbClr val="AB1355"/>
    </a:accent2>
    <a:accent3>
      <a:srgbClr val="4F1079"/>
    </a:accent3>
    <a:accent4>
      <a:srgbClr val="00717D"/>
    </a:accent4>
    <a:accent5>
      <a:srgbClr val="2EB134"/>
    </a:accent5>
    <a:accent6>
      <a:srgbClr val="D8AA00"/>
    </a:accent6>
    <a:hlink>
      <a:srgbClr val="D8AA00"/>
    </a:hlink>
    <a:folHlink>
      <a:srgbClr val="800080"/>
    </a:folHlink>
  </a:clrScheme>
  <a:fontScheme name="Office">
    <a:majorFont>
      <a:latin typeface="Calibri Light"/>
      <a:ea typeface=""/>
      <a:cs typeface=""/>
      <a:font script="Jpan" typeface="Yu Gothic Light"/>
      <a:font script="Hang" typeface="맑은 고딕"/>
      <a:font script="Hans" typeface="DengXian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Yu Gothic"/>
      <a:font script="Hang" typeface="맑은 고딕"/>
      <a:font script="Hans" typeface="DengXian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4.xml><?xml version="1.0" encoding="utf-8"?>
<a:themeOverride xmlns:a="http://schemas.openxmlformats.org/drawingml/2006/main">
  <a:clrScheme name="DCIR">
    <a:dk1>
      <a:srgbClr val="4D4E53"/>
    </a:dk1>
    <a:lt1>
      <a:srgbClr val="FFFFFF"/>
    </a:lt1>
    <a:dk2>
      <a:srgbClr val="CC092F"/>
    </a:dk2>
    <a:lt2>
      <a:srgbClr val="00539F"/>
    </a:lt2>
    <a:accent1>
      <a:srgbClr val="5BB3E5"/>
    </a:accent1>
    <a:accent2>
      <a:srgbClr val="AB1355"/>
    </a:accent2>
    <a:accent3>
      <a:srgbClr val="4F1079"/>
    </a:accent3>
    <a:accent4>
      <a:srgbClr val="00717D"/>
    </a:accent4>
    <a:accent5>
      <a:srgbClr val="2EB134"/>
    </a:accent5>
    <a:accent6>
      <a:srgbClr val="D8AA00"/>
    </a:accent6>
    <a:hlink>
      <a:srgbClr val="D8AA00"/>
    </a:hlink>
    <a:folHlink>
      <a:srgbClr val="800080"/>
    </a:folHlink>
  </a:clrScheme>
  <a:fontScheme name="Office">
    <a:majorFont>
      <a:latin typeface="Calibri Light"/>
      <a:ea typeface=""/>
      <a:cs typeface=""/>
      <a:font script="Jpan" typeface="Yu Gothic Light"/>
      <a:font script="Hang" typeface="맑은 고딕"/>
      <a:font script="Hans" typeface="DengXian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Yu Gothic"/>
      <a:font script="Hang" typeface="맑은 고딕"/>
      <a:font script="Hans" typeface="DengXian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5.xml><?xml version="1.0" encoding="utf-8"?>
<a:themeOverride xmlns:a="http://schemas.openxmlformats.org/drawingml/2006/main">
  <a:clrScheme name="DCIR">
    <a:dk1>
      <a:srgbClr val="4D4E53"/>
    </a:dk1>
    <a:lt1>
      <a:srgbClr val="FFFFFF"/>
    </a:lt1>
    <a:dk2>
      <a:srgbClr val="CC092F"/>
    </a:dk2>
    <a:lt2>
      <a:srgbClr val="00539F"/>
    </a:lt2>
    <a:accent1>
      <a:srgbClr val="5BB3E5"/>
    </a:accent1>
    <a:accent2>
      <a:srgbClr val="AB1355"/>
    </a:accent2>
    <a:accent3>
      <a:srgbClr val="4F1079"/>
    </a:accent3>
    <a:accent4>
      <a:srgbClr val="00717D"/>
    </a:accent4>
    <a:accent5>
      <a:srgbClr val="2EB134"/>
    </a:accent5>
    <a:accent6>
      <a:srgbClr val="D8AA00"/>
    </a:accent6>
    <a:hlink>
      <a:srgbClr val="D8AA00"/>
    </a:hlink>
    <a:folHlink>
      <a:srgbClr val="800080"/>
    </a:folHlink>
  </a:clrScheme>
  <a:fontScheme name="Office">
    <a:majorFont>
      <a:latin typeface="Calibri Light"/>
      <a:ea typeface=""/>
      <a:cs typeface=""/>
      <a:font script="Jpan" typeface="Yu Gothic Light"/>
      <a:font script="Hang" typeface="맑은 고딕"/>
      <a:font script="Hans" typeface="DengXian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Yu Gothic"/>
      <a:font script="Hang" typeface="맑은 고딕"/>
      <a:font script="Hans" typeface="DengXian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6.xml><?xml version="1.0" encoding="utf-8"?>
<a:themeOverride xmlns:a="http://schemas.openxmlformats.org/drawingml/2006/main">
  <a:clrScheme name="DCIR">
    <a:dk1>
      <a:srgbClr val="4D4E53"/>
    </a:dk1>
    <a:lt1>
      <a:srgbClr val="FFFFFF"/>
    </a:lt1>
    <a:dk2>
      <a:srgbClr val="CC092F"/>
    </a:dk2>
    <a:lt2>
      <a:srgbClr val="00539F"/>
    </a:lt2>
    <a:accent1>
      <a:srgbClr val="5BB3E5"/>
    </a:accent1>
    <a:accent2>
      <a:srgbClr val="AB1355"/>
    </a:accent2>
    <a:accent3>
      <a:srgbClr val="4F1079"/>
    </a:accent3>
    <a:accent4>
      <a:srgbClr val="00717D"/>
    </a:accent4>
    <a:accent5>
      <a:srgbClr val="2EB134"/>
    </a:accent5>
    <a:accent6>
      <a:srgbClr val="D8AA00"/>
    </a:accent6>
    <a:hlink>
      <a:srgbClr val="D8AA00"/>
    </a:hlink>
    <a:folHlink>
      <a:srgbClr val="800080"/>
    </a:folHlink>
  </a:clrScheme>
  <a:fontScheme name="Office">
    <a:majorFont>
      <a:latin typeface="Calibri Light"/>
      <a:ea typeface=""/>
      <a:cs typeface=""/>
      <a:font script="Jpan" typeface="Yu Gothic Light"/>
      <a:font script="Hang" typeface="맑은 고딕"/>
      <a:font script="Hans" typeface="DengXian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Yu Gothic"/>
      <a:font script="Hang" typeface="맑은 고딕"/>
      <a:font script="Hans" typeface="DengXian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7.xml><?xml version="1.0" encoding="utf-8"?>
<a:themeOverride xmlns:a="http://schemas.openxmlformats.org/drawingml/2006/main">
  <a:clrScheme name="DCIR">
    <a:dk1>
      <a:srgbClr val="4D4E53"/>
    </a:dk1>
    <a:lt1>
      <a:srgbClr val="FFFFFF"/>
    </a:lt1>
    <a:dk2>
      <a:srgbClr val="CC092F"/>
    </a:dk2>
    <a:lt2>
      <a:srgbClr val="00539F"/>
    </a:lt2>
    <a:accent1>
      <a:srgbClr val="5BB3E5"/>
    </a:accent1>
    <a:accent2>
      <a:srgbClr val="AB1355"/>
    </a:accent2>
    <a:accent3>
      <a:srgbClr val="4F1079"/>
    </a:accent3>
    <a:accent4>
      <a:srgbClr val="00717D"/>
    </a:accent4>
    <a:accent5>
      <a:srgbClr val="2EB134"/>
    </a:accent5>
    <a:accent6>
      <a:srgbClr val="D8AA00"/>
    </a:accent6>
    <a:hlink>
      <a:srgbClr val="D8AA00"/>
    </a:hlink>
    <a:folHlink>
      <a:srgbClr val="800080"/>
    </a:folHlink>
  </a:clrScheme>
  <a:fontScheme name="Office">
    <a:majorFont>
      <a:latin typeface="Calibri Light"/>
      <a:ea typeface=""/>
      <a:cs typeface=""/>
      <a:font script="Jpan" typeface="Yu Gothic Light"/>
      <a:font script="Hang" typeface="맑은 고딕"/>
      <a:font script="Hans" typeface="DengXian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Yu Gothic"/>
      <a:font script="Hang" typeface="맑은 고딕"/>
      <a:font script="Hans" typeface="DengXian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8.xml><?xml version="1.0" encoding="utf-8"?>
<a:themeOverride xmlns:a="http://schemas.openxmlformats.org/drawingml/2006/main">
  <a:clrScheme name="DCIR">
    <a:dk1>
      <a:srgbClr val="4D4E53"/>
    </a:dk1>
    <a:lt1>
      <a:srgbClr val="FFFFFF"/>
    </a:lt1>
    <a:dk2>
      <a:srgbClr val="CC092F"/>
    </a:dk2>
    <a:lt2>
      <a:srgbClr val="00539F"/>
    </a:lt2>
    <a:accent1>
      <a:srgbClr val="5BB3E5"/>
    </a:accent1>
    <a:accent2>
      <a:srgbClr val="AB1355"/>
    </a:accent2>
    <a:accent3>
      <a:srgbClr val="4F1079"/>
    </a:accent3>
    <a:accent4>
      <a:srgbClr val="00717D"/>
    </a:accent4>
    <a:accent5>
      <a:srgbClr val="2EB134"/>
    </a:accent5>
    <a:accent6>
      <a:srgbClr val="D8AA00"/>
    </a:accent6>
    <a:hlink>
      <a:srgbClr val="D8AA00"/>
    </a:hlink>
    <a:folHlink>
      <a:srgbClr val="800080"/>
    </a:folHlink>
  </a:clrScheme>
  <a:fontScheme name="Office">
    <a:majorFont>
      <a:latin typeface="Calibri Light"/>
      <a:ea typeface=""/>
      <a:cs typeface=""/>
      <a:font script="Jpan" typeface="Yu Gothic Light"/>
      <a:font script="Hang" typeface="맑은 고딕"/>
      <a:font script="Hans" typeface="DengXian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Yu Gothic"/>
      <a:font script="Hang" typeface="맑은 고딕"/>
      <a:font script="Hans" typeface="DengXian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9.xml><?xml version="1.0" encoding="utf-8"?>
<a:themeOverride xmlns:a="http://schemas.openxmlformats.org/drawingml/2006/main">
  <a:clrScheme name="DCIR">
    <a:dk1>
      <a:srgbClr val="4D4E53"/>
    </a:dk1>
    <a:lt1>
      <a:srgbClr val="FFFFFF"/>
    </a:lt1>
    <a:dk2>
      <a:srgbClr val="CC092F"/>
    </a:dk2>
    <a:lt2>
      <a:srgbClr val="00539F"/>
    </a:lt2>
    <a:accent1>
      <a:srgbClr val="5BB3E5"/>
    </a:accent1>
    <a:accent2>
      <a:srgbClr val="AB1355"/>
    </a:accent2>
    <a:accent3>
      <a:srgbClr val="4F1079"/>
    </a:accent3>
    <a:accent4>
      <a:srgbClr val="00717D"/>
    </a:accent4>
    <a:accent5>
      <a:srgbClr val="2EB134"/>
    </a:accent5>
    <a:accent6>
      <a:srgbClr val="D8AA00"/>
    </a:accent6>
    <a:hlink>
      <a:srgbClr val="D8AA00"/>
    </a:hlink>
    <a:folHlink>
      <a:srgbClr val="800080"/>
    </a:folHlink>
  </a:clrScheme>
  <a:fontScheme name="Office">
    <a:majorFont>
      <a:latin typeface="Calibri Light"/>
      <a:ea typeface=""/>
      <a:cs typeface=""/>
      <a:font script="Jpan" typeface="Yu Gothic Light"/>
      <a:font script="Hang" typeface="맑은 고딕"/>
      <a:font script="Hans" typeface="DengXian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Yu Gothic"/>
      <a:font script="Hang" typeface="맑은 고딕"/>
      <a:font script="Hans" typeface="DengXian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DCIR">
    <a:dk1>
      <a:srgbClr val="4D4E53"/>
    </a:dk1>
    <a:lt1>
      <a:srgbClr val="FFFFFF"/>
    </a:lt1>
    <a:dk2>
      <a:srgbClr val="CC092F"/>
    </a:dk2>
    <a:lt2>
      <a:srgbClr val="00539F"/>
    </a:lt2>
    <a:accent1>
      <a:srgbClr val="5BB3E5"/>
    </a:accent1>
    <a:accent2>
      <a:srgbClr val="AB1355"/>
    </a:accent2>
    <a:accent3>
      <a:srgbClr val="4F1079"/>
    </a:accent3>
    <a:accent4>
      <a:srgbClr val="00717D"/>
    </a:accent4>
    <a:accent5>
      <a:srgbClr val="2EB134"/>
    </a:accent5>
    <a:accent6>
      <a:srgbClr val="D8AA00"/>
    </a:accent6>
    <a:hlink>
      <a:srgbClr val="D8AA00"/>
    </a:hlink>
    <a:folHlink>
      <a:srgbClr val="800080"/>
    </a:folHlink>
  </a:clrScheme>
  <a:fontScheme name="Office">
    <a:majorFont>
      <a:latin typeface="Calibri Light"/>
      <a:ea typeface=""/>
      <a:cs typeface=""/>
      <a:font script="Jpan" typeface="Yu Gothic Light"/>
      <a:font script="Hang" typeface="맑은 고딕"/>
      <a:font script="Hans" typeface="DengXian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Yu Gothic"/>
      <a:font script="Hang" typeface="맑은 고딕"/>
      <a:font script="Hans" typeface="DengXian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0.xml><?xml version="1.0" encoding="utf-8"?>
<a:themeOverride xmlns:a="http://schemas.openxmlformats.org/drawingml/2006/main">
  <a:clrScheme name="DCIR">
    <a:dk1>
      <a:srgbClr val="4D4E53"/>
    </a:dk1>
    <a:lt1>
      <a:srgbClr val="FFFFFF"/>
    </a:lt1>
    <a:dk2>
      <a:srgbClr val="CC092F"/>
    </a:dk2>
    <a:lt2>
      <a:srgbClr val="00539F"/>
    </a:lt2>
    <a:accent1>
      <a:srgbClr val="5BB3E5"/>
    </a:accent1>
    <a:accent2>
      <a:srgbClr val="AB1355"/>
    </a:accent2>
    <a:accent3>
      <a:srgbClr val="4F1079"/>
    </a:accent3>
    <a:accent4>
      <a:srgbClr val="00717D"/>
    </a:accent4>
    <a:accent5>
      <a:srgbClr val="2EB134"/>
    </a:accent5>
    <a:accent6>
      <a:srgbClr val="D8AA00"/>
    </a:accent6>
    <a:hlink>
      <a:srgbClr val="D8AA00"/>
    </a:hlink>
    <a:folHlink>
      <a:srgbClr val="800080"/>
    </a:folHlink>
  </a:clrScheme>
  <a:fontScheme name="Office">
    <a:majorFont>
      <a:latin typeface="Calibri Light"/>
      <a:ea typeface=""/>
      <a:cs typeface=""/>
      <a:font script="Jpan" typeface="Yu Gothic Light"/>
      <a:font script="Hang" typeface="맑은 고딕"/>
      <a:font script="Hans" typeface="DengXian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Yu Gothic"/>
      <a:font script="Hang" typeface="맑은 고딕"/>
      <a:font script="Hans" typeface="DengXian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DCIR">
    <a:dk1>
      <a:srgbClr val="4D4E53"/>
    </a:dk1>
    <a:lt1>
      <a:srgbClr val="FFFFFF"/>
    </a:lt1>
    <a:dk2>
      <a:srgbClr val="CC092F"/>
    </a:dk2>
    <a:lt2>
      <a:srgbClr val="00539F"/>
    </a:lt2>
    <a:accent1>
      <a:srgbClr val="5BB3E5"/>
    </a:accent1>
    <a:accent2>
      <a:srgbClr val="AB1355"/>
    </a:accent2>
    <a:accent3>
      <a:srgbClr val="4F1079"/>
    </a:accent3>
    <a:accent4>
      <a:srgbClr val="00717D"/>
    </a:accent4>
    <a:accent5>
      <a:srgbClr val="2EB134"/>
    </a:accent5>
    <a:accent6>
      <a:srgbClr val="D8AA00"/>
    </a:accent6>
    <a:hlink>
      <a:srgbClr val="D8AA00"/>
    </a:hlink>
    <a:folHlink>
      <a:srgbClr val="800080"/>
    </a:folHlink>
  </a:clrScheme>
  <a:fontScheme name="Office">
    <a:majorFont>
      <a:latin typeface="Calibri Light"/>
      <a:ea typeface=""/>
      <a:cs typeface=""/>
      <a:font script="Jpan" typeface="Yu Gothic Light"/>
      <a:font script="Hang" typeface="맑은 고딕"/>
      <a:font script="Hans" typeface="DengXian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Yu Gothic"/>
      <a:font script="Hang" typeface="맑은 고딕"/>
      <a:font script="Hans" typeface="DengXian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DCIR">
    <a:dk1>
      <a:srgbClr val="4D4E53"/>
    </a:dk1>
    <a:lt1>
      <a:srgbClr val="FFFFFF"/>
    </a:lt1>
    <a:dk2>
      <a:srgbClr val="CC092F"/>
    </a:dk2>
    <a:lt2>
      <a:srgbClr val="00539F"/>
    </a:lt2>
    <a:accent1>
      <a:srgbClr val="5BB3E5"/>
    </a:accent1>
    <a:accent2>
      <a:srgbClr val="AB1355"/>
    </a:accent2>
    <a:accent3>
      <a:srgbClr val="4F1079"/>
    </a:accent3>
    <a:accent4>
      <a:srgbClr val="00717D"/>
    </a:accent4>
    <a:accent5>
      <a:srgbClr val="2EB134"/>
    </a:accent5>
    <a:accent6>
      <a:srgbClr val="D8AA00"/>
    </a:accent6>
    <a:hlink>
      <a:srgbClr val="D8AA00"/>
    </a:hlink>
    <a:folHlink>
      <a:srgbClr val="800080"/>
    </a:folHlink>
  </a:clrScheme>
  <a:fontScheme name="Office">
    <a:majorFont>
      <a:latin typeface="Calibri Light"/>
      <a:ea typeface=""/>
      <a:cs typeface=""/>
      <a:font script="Jpan" typeface="Yu Gothic Light"/>
      <a:font script="Hang" typeface="맑은 고딕"/>
      <a:font script="Hans" typeface="DengXian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Yu Gothic"/>
      <a:font script="Hang" typeface="맑은 고딕"/>
      <a:font script="Hans" typeface="DengXian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DCIR">
    <a:dk1>
      <a:srgbClr val="4D4E53"/>
    </a:dk1>
    <a:lt1>
      <a:srgbClr val="FFFFFF"/>
    </a:lt1>
    <a:dk2>
      <a:srgbClr val="CC092F"/>
    </a:dk2>
    <a:lt2>
      <a:srgbClr val="00539F"/>
    </a:lt2>
    <a:accent1>
      <a:srgbClr val="5BB3E5"/>
    </a:accent1>
    <a:accent2>
      <a:srgbClr val="AB1355"/>
    </a:accent2>
    <a:accent3>
      <a:srgbClr val="4F1079"/>
    </a:accent3>
    <a:accent4>
      <a:srgbClr val="00717D"/>
    </a:accent4>
    <a:accent5>
      <a:srgbClr val="2EB134"/>
    </a:accent5>
    <a:accent6>
      <a:srgbClr val="D8AA00"/>
    </a:accent6>
    <a:hlink>
      <a:srgbClr val="D8AA00"/>
    </a:hlink>
    <a:folHlink>
      <a:srgbClr val="800080"/>
    </a:folHlink>
  </a:clrScheme>
  <a:fontScheme name="Office">
    <a:majorFont>
      <a:latin typeface="Calibri Light"/>
      <a:ea typeface=""/>
      <a:cs typeface=""/>
      <a:font script="Jpan" typeface="Yu Gothic Light"/>
      <a:font script="Hang" typeface="맑은 고딕"/>
      <a:font script="Hans" typeface="DengXian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Yu Gothic"/>
      <a:font script="Hang" typeface="맑은 고딕"/>
      <a:font script="Hans" typeface="DengXian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DCIR">
    <a:dk1>
      <a:srgbClr val="4D4E53"/>
    </a:dk1>
    <a:lt1>
      <a:srgbClr val="FFFFFF"/>
    </a:lt1>
    <a:dk2>
      <a:srgbClr val="CC092F"/>
    </a:dk2>
    <a:lt2>
      <a:srgbClr val="00539F"/>
    </a:lt2>
    <a:accent1>
      <a:srgbClr val="5BB3E5"/>
    </a:accent1>
    <a:accent2>
      <a:srgbClr val="AB1355"/>
    </a:accent2>
    <a:accent3>
      <a:srgbClr val="4F1079"/>
    </a:accent3>
    <a:accent4>
      <a:srgbClr val="00717D"/>
    </a:accent4>
    <a:accent5>
      <a:srgbClr val="2EB134"/>
    </a:accent5>
    <a:accent6>
      <a:srgbClr val="D8AA00"/>
    </a:accent6>
    <a:hlink>
      <a:srgbClr val="D8AA00"/>
    </a:hlink>
    <a:folHlink>
      <a:srgbClr val="800080"/>
    </a:folHlink>
  </a:clrScheme>
  <a:fontScheme name="Office">
    <a:majorFont>
      <a:latin typeface="Calibri Light"/>
      <a:ea typeface=""/>
      <a:cs typeface=""/>
      <a:font script="Jpan" typeface="Yu Gothic Light"/>
      <a:font script="Hang" typeface="맑은 고딕"/>
      <a:font script="Hans" typeface="DengXian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Yu Gothic"/>
      <a:font script="Hang" typeface="맑은 고딕"/>
      <a:font script="Hans" typeface="DengXian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DCIR">
    <a:dk1>
      <a:srgbClr val="4D4E53"/>
    </a:dk1>
    <a:lt1>
      <a:srgbClr val="FFFFFF"/>
    </a:lt1>
    <a:dk2>
      <a:srgbClr val="CC092F"/>
    </a:dk2>
    <a:lt2>
      <a:srgbClr val="00539F"/>
    </a:lt2>
    <a:accent1>
      <a:srgbClr val="5BB3E5"/>
    </a:accent1>
    <a:accent2>
      <a:srgbClr val="AB1355"/>
    </a:accent2>
    <a:accent3>
      <a:srgbClr val="4F1079"/>
    </a:accent3>
    <a:accent4>
      <a:srgbClr val="00717D"/>
    </a:accent4>
    <a:accent5>
      <a:srgbClr val="2EB134"/>
    </a:accent5>
    <a:accent6>
      <a:srgbClr val="D8AA00"/>
    </a:accent6>
    <a:hlink>
      <a:srgbClr val="D8AA00"/>
    </a:hlink>
    <a:folHlink>
      <a:srgbClr val="800080"/>
    </a:folHlink>
  </a:clrScheme>
  <a:fontScheme name="Office">
    <a:majorFont>
      <a:latin typeface="Calibri Light"/>
      <a:ea typeface=""/>
      <a:cs typeface=""/>
      <a:font script="Jpan" typeface="Yu Gothic Light"/>
      <a:font script="Hang" typeface="맑은 고딕"/>
      <a:font script="Hans" typeface="DengXian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Yu Gothic"/>
      <a:font script="Hang" typeface="맑은 고딕"/>
      <a:font script="Hans" typeface="DengXian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DCIR">
    <a:dk1>
      <a:srgbClr val="4D4E53"/>
    </a:dk1>
    <a:lt1>
      <a:srgbClr val="FFFFFF"/>
    </a:lt1>
    <a:dk2>
      <a:srgbClr val="CC092F"/>
    </a:dk2>
    <a:lt2>
      <a:srgbClr val="00539F"/>
    </a:lt2>
    <a:accent1>
      <a:srgbClr val="5BB3E5"/>
    </a:accent1>
    <a:accent2>
      <a:srgbClr val="AB1355"/>
    </a:accent2>
    <a:accent3>
      <a:srgbClr val="4F1079"/>
    </a:accent3>
    <a:accent4>
      <a:srgbClr val="00717D"/>
    </a:accent4>
    <a:accent5>
      <a:srgbClr val="2EB134"/>
    </a:accent5>
    <a:accent6>
      <a:srgbClr val="D8AA00"/>
    </a:accent6>
    <a:hlink>
      <a:srgbClr val="D8AA00"/>
    </a:hlink>
    <a:folHlink>
      <a:srgbClr val="800080"/>
    </a:folHlink>
  </a:clrScheme>
  <a:fontScheme name="Office">
    <a:majorFont>
      <a:latin typeface="Calibri Light"/>
      <a:ea typeface=""/>
      <a:cs typeface=""/>
      <a:font script="Jpan" typeface="Yu Gothic Light"/>
      <a:font script="Hang" typeface="맑은 고딕"/>
      <a:font script="Hans" typeface="DengXian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Yu Gothic"/>
      <a:font script="Hang" typeface="맑은 고딕"/>
      <a:font script="Hans" typeface="DengXian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DCIR">
    <a:dk1>
      <a:srgbClr val="4D4E53"/>
    </a:dk1>
    <a:lt1>
      <a:srgbClr val="FFFFFF"/>
    </a:lt1>
    <a:dk2>
      <a:srgbClr val="CC092F"/>
    </a:dk2>
    <a:lt2>
      <a:srgbClr val="00539F"/>
    </a:lt2>
    <a:accent1>
      <a:srgbClr val="5BB3E5"/>
    </a:accent1>
    <a:accent2>
      <a:srgbClr val="AB1355"/>
    </a:accent2>
    <a:accent3>
      <a:srgbClr val="4F1079"/>
    </a:accent3>
    <a:accent4>
      <a:srgbClr val="00717D"/>
    </a:accent4>
    <a:accent5>
      <a:srgbClr val="2EB134"/>
    </a:accent5>
    <a:accent6>
      <a:srgbClr val="D8AA00"/>
    </a:accent6>
    <a:hlink>
      <a:srgbClr val="D8AA00"/>
    </a:hlink>
    <a:folHlink>
      <a:srgbClr val="800080"/>
    </a:folHlink>
  </a:clrScheme>
  <a:fontScheme name="Office">
    <a:majorFont>
      <a:latin typeface="Calibri Light"/>
      <a:ea typeface=""/>
      <a:cs typeface=""/>
      <a:font script="Jpan" typeface="Yu Gothic Light"/>
      <a:font script="Hang" typeface="맑은 고딕"/>
      <a:font script="Hans" typeface="DengXian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Yu Gothic"/>
      <a:font script="Hang" typeface="맑은 고딕"/>
      <a:font script="Hans" typeface="DengXian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3991</TotalTime>
  <Words>3152</Words>
  <Application>Microsoft Office PowerPoint</Application>
  <PresentationFormat>Widescreen</PresentationFormat>
  <Paragraphs>746</Paragraphs>
  <Slides>44</Slides>
  <Notes>36</Notes>
  <HiddenSlides>1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3</vt:i4>
      </vt:variant>
      <vt:variant>
        <vt:lpstr>Títulos de slides</vt:lpstr>
      </vt:variant>
      <vt:variant>
        <vt:i4>44</vt:i4>
      </vt:variant>
    </vt:vector>
  </HeadingPairs>
  <TitlesOfParts>
    <vt:vector size="54" baseType="lpstr">
      <vt:lpstr>Arial</vt:lpstr>
      <vt:lpstr>Arial Black</vt:lpstr>
      <vt:lpstr>Calibri</vt:lpstr>
      <vt:lpstr>Calibri Light</vt:lpstr>
      <vt:lpstr>Impact</vt:lpstr>
      <vt:lpstr>Times New Roman</vt:lpstr>
      <vt:lpstr>Verdana</vt:lpstr>
      <vt:lpstr>Tema do Office</vt:lpstr>
      <vt:lpstr>Personalizar design</vt:lpstr>
      <vt:lpstr>1_Personalizar design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Honda Automoveis do Brasil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Felipe Bellini Moraes</dc:creator>
  <cp:lastModifiedBy>Edy</cp:lastModifiedBy>
  <cp:revision>419</cp:revision>
  <dcterms:created xsi:type="dcterms:W3CDTF">2018-01-18T18:08:47Z</dcterms:created>
  <dcterms:modified xsi:type="dcterms:W3CDTF">2019-05-10T13:24:23Z</dcterms:modified>
</cp:coreProperties>
</file>